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65" r:id="rId4"/>
    <p:sldId id="273" r:id="rId5"/>
    <p:sldId id="274" r:id="rId6"/>
    <p:sldId id="285" r:id="rId7"/>
    <p:sldId id="286" r:id="rId8"/>
    <p:sldId id="277" r:id="rId9"/>
    <p:sldId id="278" r:id="rId10"/>
    <p:sldId id="279" r:id="rId11"/>
    <p:sldId id="287" r:id="rId12"/>
    <p:sldId id="280" r:id="rId13"/>
    <p:sldId id="281" r:id="rId14"/>
    <p:sldId id="28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136" autoAdjust="0"/>
  </p:normalViewPr>
  <p:slideViewPr>
    <p:cSldViewPr snapToGrid="0">
      <p:cViewPr varScale="1">
        <p:scale>
          <a:sx n="63" d="100"/>
          <a:sy n="63" d="100"/>
        </p:scale>
        <p:origin x="102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Найти Предложение вагонов или разместить Заявку на погрузку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4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Провести торг, подавая встречные предложения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Принять или получить решение по сделке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15108743-2585-4BB1-80D3-3451A3F1A01A}">
      <dgm:prSet phldrT="[Текст]" custT="1"/>
      <dgm:spPr/>
      <dgm:t>
        <a:bodyPr/>
        <a:lstStyle/>
        <a:p>
          <a:pPr algn="just"/>
          <a:r>
            <a:rPr lang="ru-RU" sz="1400" b="1" dirty="0"/>
            <a:t>Найти Предложение на перевозку</a:t>
          </a:r>
        </a:p>
      </dgm:t>
    </dgm:pt>
    <dgm:pt modelId="{B2F047C0-0EAD-491D-8123-5937A2E66A68}" type="parTrans" cxnId="{A3610CB2-36D9-4B47-BA03-2C78F86D83F3}">
      <dgm:prSet/>
      <dgm:spPr/>
      <dgm:t>
        <a:bodyPr/>
        <a:lstStyle/>
        <a:p>
          <a:endParaRPr lang="ru-RU"/>
        </a:p>
      </dgm:t>
    </dgm:pt>
    <dgm:pt modelId="{BA2203E2-63B0-40DB-9645-CE035E8CA6AA}" type="sibTrans" cxnId="{A3610CB2-36D9-4B47-BA03-2C78F86D83F3}">
      <dgm:prSet/>
      <dgm:spPr/>
      <dgm:t>
        <a:bodyPr/>
        <a:lstStyle/>
        <a:p>
          <a:endParaRPr lang="ru-RU"/>
        </a:p>
      </dgm:t>
    </dgm:pt>
    <dgm:pt modelId="{130E95B5-E3DD-46EF-B944-766DBC55E19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найдено  Предложение на перевозку, то для начала торгов необходимо Ответить встречным предложением</a:t>
          </a:r>
        </a:p>
      </dgm:t>
    </dgm:pt>
    <dgm:pt modelId="{96ADC164-A20D-4FCC-9E00-412D8D646177}" type="parTrans" cxnId="{678B313E-9263-41F9-9063-019784BDD098}">
      <dgm:prSet/>
      <dgm:spPr/>
      <dgm:t>
        <a:bodyPr/>
        <a:lstStyle/>
        <a:p>
          <a:endParaRPr lang="ru-RU"/>
        </a:p>
      </dgm:t>
    </dgm:pt>
    <dgm:pt modelId="{9A6276B2-E01F-4434-844D-ACE7AF2EAC4C}" type="sibTrans" cxnId="{678B313E-9263-41F9-9063-019784BDD098}">
      <dgm:prSet/>
      <dgm:spPr/>
      <dgm:t>
        <a:bodyPr/>
        <a:lstStyle/>
        <a:p>
          <a:endParaRPr lang="ru-RU"/>
        </a:p>
      </dgm:t>
    </dgm:pt>
    <dgm:pt modelId="{2CEB9AFC-58B0-41CA-9973-323373786796}">
      <dgm:prSet phldrT="[Текст]" custT="1"/>
      <dgm:spPr/>
      <dgm:t>
        <a:bodyPr/>
        <a:lstStyle/>
        <a:p>
          <a:pPr algn="just"/>
          <a:r>
            <a:rPr lang="ru-RU" sz="1400" b="1" dirty="0"/>
            <a:t>Или разместить свою Заявку на погрузку, по которой можно</a:t>
          </a: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: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(предложения вагонов)</a:t>
          </a:r>
          <a:b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Владельцев вагонов</a:t>
          </a:r>
          <a:endParaRPr lang="ru-RU" sz="1400" b="1" dirty="0"/>
        </a:p>
      </dgm:t>
    </dgm:pt>
    <dgm:pt modelId="{A6F7ECBB-ED66-4B80-9264-AA41B7E3BCC7}" type="parTrans" cxnId="{64DBAA03-3D0E-41A3-926D-00C88F47E172}">
      <dgm:prSet/>
      <dgm:spPr/>
      <dgm:t>
        <a:bodyPr/>
        <a:lstStyle/>
        <a:p>
          <a:endParaRPr lang="ru-RU"/>
        </a:p>
      </dgm:t>
    </dgm:pt>
    <dgm:pt modelId="{FC3B7AEF-0B03-4ED6-BCA6-17000B6E2331}" type="sibTrans" cxnId="{64DBAA03-3D0E-41A3-926D-00C88F47E172}">
      <dgm:prSet/>
      <dgm:spPr/>
      <dgm:t>
        <a:bodyPr/>
        <a:lstStyle/>
        <a:p>
          <a:endParaRPr lang="ru-RU"/>
        </a:p>
      </dgm:t>
    </dgm:pt>
    <dgm:pt modelId="{2FF9B3D6-3867-4418-98B3-082A17AC198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E38E0F7-6120-434B-B04F-B2199C26215D}" type="parTrans" cxnId="{8D70D89C-2C97-4E5B-874D-DAD6E704A2E9}">
      <dgm:prSet/>
      <dgm:spPr/>
      <dgm:t>
        <a:bodyPr/>
        <a:lstStyle/>
        <a:p>
          <a:endParaRPr lang="ru-RU"/>
        </a:p>
      </dgm:t>
    </dgm:pt>
    <dgm:pt modelId="{7444E0AD-2D58-4732-B9CF-C1A4A2917809}" type="sibTrans" cxnId="{8D70D89C-2C97-4E5B-874D-DAD6E704A2E9}">
      <dgm:prSet/>
      <dgm:spPr/>
      <dgm:t>
        <a:bodyPr/>
        <a:lstStyle/>
        <a:p>
          <a:endParaRPr lang="ru-RU"/>
        </a:p>
      </dgm:t>
    </dgm:pt>
    <dgm:pt modelId="{8DE58AA2-E147-49DD-B2A3-653A7E5503B2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</dgm:t>
    </dgm:pt>
    <dgm:pt modelId="{5BACE14F-E87B-42FB-BC6B-2ACA9370649F}" type="parTrans" cxnId="{55F3B80D-3D56-4FFB-9E4C-85CAAC5CDED5}">
      <dgm:prSet/>
      <dgm:spPr/>
      <dgm:t>
        <a:bodyPr/>
        <a:lstStyle/>
        <a:p>
          <a:endParaRPr lang="ru-RU"/>
        </a:p>
      </dgm:t>
    </dgm:pt>
    <dgm:pt modelId="{DF4526A0-5F70-402B-A519-8ED622F0595C}" type="sibTrans" cxnId="{55F3B80D-3D56-4FFB-9E4C-85CAAC5CDED5}">
      <dgm:prSet/>
      <dgm:spPr/>
      <dgm:t>
        <a:bodyPr/>
        <a:lstStyle/>
        <a:p>
          <a:endParaRPr lang="ru-RU"/>
        </a:p>
      </dgm:t>
    </dgm:pt>
    <dgm:pt modelId="{AD869494-848D-4494-9231-7704065606B4}">
      <dgm:prSet phldrT="[Текст]" custT="1"/>
      <dgm:spPr/>
      <dgm:t>
        <a:bodyPr/>
        <a:lstStyle/>
        <a:p>
          <a:pPr algn="just"/>
          <a:r>
            <a:rPr lang="ru-RU" sz="1400" b="1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gm:t>
    </dgm:pt>
    <dgm:pt modelId="{6433B7B1-52F5-4323-B420-EA22666EF333}" type="parTrans" cxnId="{84DD1E99-3BAE-4143-B06C-036B7EDDB450}">
      <dgm:prSet/>
      <dgm:spPr/>
      <dgm:t>
        <a:bodyPr/>
        <a:lstStyle/>
        <a:p>
          <a:endParaRPr lang="ru-RU"/>
        </a:p>
      </dgm:t>
    </dgm:pt>
    <dgm:pt modelId="{FFB62216-CDE9-4C28-9180-0F623C21D505}" type="sibTrans" cxnId="{84DD1E99-3BAE-4143-B06C-036B7EDDB450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25451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>
        <a:xfrm>
          <a:off x="4080383" y="820678"/>
          <a:ext cx="2720412" cy="2941200"/>
        </a:xfrm>
        <a:prstGeom prst="roundRect">
          <a:avLst>
            <a:gd name="adj" fmla="val 10000"/>
          </a:avLst>
        </a:prstGeom>
      </dgm:spPr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64DBAA03-3D0E-41A3-926D-00C88F47E172}" srcId="{353813EB-F7E3-48D3-A5E9-FDAFCA0FCA06}" destId="{2CEB9AFC-58B0-41CA-9973-323373786796}" srcOrd="3" destOrd="0" parTransId="{A6F7ECBB-ED66-4B80-9264-AA41B7E3BCC7}" sibTransId="{FC3B7AEF-0B03-4ED6-BCA6-17000B6E2331}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55F3B80D-3D56-4FFB-9E4C-85CAAC5CDED5}" srcId="{F3745366-F1F4-4028-9067-923E34C9D23F}" destId="{8DE58AA2-E147-49DD-B2A3-653A7E5503B2}" srcOrd="1" destOrd="0" parTransId="{5BACE14F-E87B-42FB-BC6B-2ACA9370649F}" sibTransId="{DF4526A0-5F70-402B-A519-8ED622F0595C}"/>
    <dgm:cxn modelId="{E3AD060F-A1CD-40D0-83D7-9FDD8EDA52B2}" type="presOf" srcId="{15108743-2585-4BB1-80D3-3451A3F1A01A}" destId="{FC417086-B62E-4AD3-B72F-26C95E2BF127}" srcOrd="0" destOrd="2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B5D8CB30-BEB4-40D3-A986-989525095991}" type="presOf" srcId="{2FF9B3D6-3867-4418-98B3-082A17AC198F}" destId="{C32E8D5A-763B-4B21-AE48-C6499A330315}" srcOrd="0" destOrd="2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678B313E-9263-41F9-9063-019784BDD098}" srcId="{BE462D19-C8A6-4557-92BD-272CFC93A8F1}" destId="{130E95B5-E3DD-46EF-B944-766DBC55E191}" srcOrd="1" destOrd="0" parTransId="{96ADC164-A20D-4FCC-9E00-412D8D646177}" sibTransId="{9A6276B2-E01F-4434-844D-ACE7AF2EAC4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A97C8B54-F21D-4577-AEBF-8AE161920614}" type="presOf" srcId="{8DE58AA2-E147-49DD-B2A3-653A7E5503B2}" destId="{146BEA14-DD90-444F-BDD7-01ABF8317C61}" srcOrd="0" destOrd="1" presId="urn:microsoft.com/office/officeart/2005/8/layout/process3"/>
    <dgm:cxn modelId="{506DDE56-12CA-420D-B578-EB44CFC4D05E}" type="presOf" srcId="{130E95B5-E3DD-46EF-B944-766DBC55E191}" destId="{C32E8D5A-763B-4B21-AE48-C6499A330315}" srcOrd="0" destOrd="1" presId="urn:microsoft.com/office/officeart/2005/8/layout/process3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2C50E57D-BE30-4352-926F-A3D3FDCEEFC4}" type="presOf" srcId="{AD869494-848D-4494-9231-7704065606B4}" destId="{146BEA14-DD90-444F-BDD7-01ABF8317C61}" srcOrd="0" destOrd="2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84DD1E99-3BAE-4143-B06C-036B7EDDB450}" srcId="{F3745366-F1F4-4028-9067-923E34C9D23F}" destId="{AD869494-848D-4494-9231-7704065606B4}" srcOrd="2" destOrd="0" parTransId="{6433B7B1-52F5-4323-B420-EA22666EF333}" sibTransId="{FFB62216-CDE9-4C28-9180-0F623C21D505}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8D70D89C-2C97-4E5B-874D-DAD6E704A2E9}" srcId="{BE462D19-C8A6-4557-92BD-272CFC93A8F1}" destId="{2FF9B3D6-3867-4418-98B3-082A17AC198F}" srcOrd="2" destOrd="0" parTransId="{3E38E0F7-6120-434B-B04F-B2199C26215D}" sibTransId="{7444E0AD-2D58-4732-B9CF-C1A4A2917809}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A3610CB2-36D9-4B47-BA03-2C78F86D83F3}" srcId="{353813EB-F7E3-48D3-A5E9-FDAFCA0FCA06}" destId="{15108743-2585-4BB1-80D3-3451A3F1A01A}" srcOrd="2" destOrd="0" parTransId="{B2F047C0-0EAD-491D-8123-5937A2E66A68}" sibTransId="{BA2203E2-63B0-40DB-9645-CE035E8CA6AA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DEDF3AC7-02A4-4C56-A336-E48DD9431601}" type="presOf" srcId="{2CEB9AFC-58B0-41CA-9973-323373786796}" destId="{FC417086-B62E-4AD3-B72F-26C95E2BF127}" srcOrd="0" destOrd="3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4717" y="-421753"/>
          <a:ext cx="2645467" cy="1265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Найти Предложение вагонов или разместить Заявку на погрузку</a:t>
          </a:r>
        </a:p>
      </dsp:txBody>
      <dsp:txXfrm>
        <a:off x="34717" y="-421753"/>
        <a:ext cx="2645467" cy="843506"/>
      </dsp:txXfrm>
    </dsp:sp>
    <dsp:sp modelId="{FC417086-B62E-4AD3-B72F-26C95E2BF127}">
      <dsp:nvSpPr>
        <dsp:cNvPr id="0" name=""/>
        <dsp:cNvSpPr/>
      </dsp:nvSpPr>
      <dsp:spPr>
        <a:xfrm>
          <a:off x="422368" y="421753"/>
          <a:ext cx="2686145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Найти Предложение на перевозку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разместить свою Заявку на погрузку, по которой можно</a:t>
          </a: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: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появление Лучших вариантов (предложения вагонов)</a:t>
          </a:r>
          <a:b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- Отслеживать Уведомления о подаче Вам встречного предложения в торгах от Владельцев вагонов</a:t>
          </a:r>
          <a:endParaRPr lang="ru-RU" sz="1400" b="1" kern="1200" dirty="0"/>
        </a:p>
      </dsp:txBody>
      <dsp:txXfrm>
        <a:off x="501043" y="500428"/>
        <a:ext cx="2528795" cy="3701586"/>
      </dsp:txXfrm>
    </dsp:sp>
    <dsp:sp modelId="{8E26D01B-EB28-46AD-BE2B-91417132D045}">
      <dsp:nvSpPr>
        <dsp:cNvPr id="0" name=""/>
        <dsp:cNvSpPr/>
      </dsp:nvSpPr>
      <dsp:spPr>
        <a:xfrm>
          <a:off x="2998762" y="-262254"/>
          <a:ext cx="675384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998762" y="-157352"/>
        <a:ext cx="518032" cy="314704"/>
      </dsp:txXfrm>
    </dsp:sp>
    <dsp:sp modelId="{277C6F6E-160F-4CA5-B586-336EEE36BFB3}">
      <dsp:nvSpPr>
        <dsp:cNvPr id="0" name=""/>
        <dsp:cNvSpPr/>
      </dsp:nvSpPr>
      <dsp:spPr>
        <a:xfrm>
          <a:off x="3954496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Провести торг, подавая встречные предложения</a:t>
          </a:r>
        </a:p>
      </dsp:txBody>
      <dsp:txXfrm>
        <a:off x="3954496" y="-421753"/>
        <a:ext cx="2108765" cy="843506"/>
      </dsp:txXfrm>
    </dsp:sp>
    <dsp:sp modelId="{C32E8D5A-763B-4B21-AE48-C6499A330315}">
      <dsp:nvSpPr>
        <dsp:cNvPr id="0" name=""/>
        <dsp:cNvSpPr/>
      </dsp:nvSpPr>
      <dsp:spPr>
        <a:xfrm>
          <a:off x="4081145" y="421753"/>
          <a:ext cx="2717755" cy="3858936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BD582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E48312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Если найдено  Предложение на перевозку, то для начала торгов необходимо Ответить встречным предложением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поступило встречное предложение, вы получите Уведомление, из которого нужно Перейти в Торги. Встречное предложение  можно Принять (Согласовать), Отклонить (завершить сделку без согласия), Подать Встречное предложение</a:t>
          </a:r>
          <a:endParaRPr lang="ru-RU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60745" y="501353"/>
        <a:ext cx="2558555" cy="3699736"/>
      </dsp:txXfrm>
    </dsp:sp>
    <dsp:sp modelId="{36996CFC-7F72-4CC4-A241-123C04BED0FB}">
      <dsp:nvSpPr>
        <dsp:cNvPr id="0" name=""/>
        <dsp:cNvSpPr/>
      </dsp:nvSpPr>
      <dsp:spPr>
        <a:xfrm>
          <a:off x="6458667" y="-262254"/>
          <a:ext cx="838259" cy="52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458667" y="-157352"/>
        <a:ext cx="680907" cy="314704"/>
      </dsp:txXfrm>
    </dsp:sp>
    <dsp:sp modelId="{99CF21A0-B807-4D8D-8D6C-BC5F718B0B5B}">
      <dsp:nvSpPr>
        <dsp:cNvPr id="0" name=""/>
        <dsp:cNvSpPr/>
      </dsp:nvSpPr>
      <dsp:spPr>
        <a:xfrm>
          <a:off x="7644883" y="-421753"/>
          <a:ext cx="2108765" cy="1265259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Принять или получить решение по сделке</a:t>
          </a:r>
        </a:p>
      </dsp:txBody>
      <dsp:txXfrm>
        <a:off x="7644883" y="-421753"/>
        <a:ext cx="2108765" cy="843506"/>
      </dsp:txXfrm>
    </dsp:sp>
    <dsp:sp modelId="{146BEA14-DD90-444F-BDD7-01ABF8317C61}">
      <dsp:nvSpPr>
        <dsp:cNvPr id="0" name=""/>
        <dsp:cNvSpPr/>
      </dsp:nvSpPr>
      <dsp:spPr>
        <a:xfrm>
          <a:off x="7760977" y="421753"/>
          <a:ext cx="2738864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отклонена любым из участников, обоим направляются уведомления о прекращении сделки. Сделка считается не состоявшейся.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Если сделка Принята (согласована), Участникам торгов по согласованной сделке направляются уведомления и типовые договоры. Сделка считается состоявшейся.</a:t>
          </a:r>
        </a:p>
      </dsp:txBody>
      <dsp:txXfrm>
        <a:off x="7841196" y="501972"/>
        <a:ext cx="2578426" cy="369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1528" y="115388"/>
            <a:ext cx="8644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Грузовладельцев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3610053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41572" y="809738"/>
            <a:ext cx="10217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rgbClr val="EE833A"/>
                </a:solidFill>
              </a:rPr>
              <a:t>Участники торгов:	Грузовладельцы</a:t>
            </a:r>
          </a:p>
          <a:p>
            <a:r>
              <a:rPr lang="ru-RU" sz="2400" b="1" dirty="0">
                <a:ln/>
                <a:solidFill>
                  <a:srgbClr val="EE833A"/>
                </a:solidFill>
              </a:rPr>
              <a:t>                                  	Операторы подвижного состава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709" y="692613"/>
            <a:ext cx="7399564" cy="56335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310910" y="5355981"/>
            <a:ext cx="1390652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78426" y="5084458"/>
            <a:ext cx="1900461" cy="543045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УВЕДОМЛЕНИЯ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651631" y="1129812"/>
            <a:ext cx="852854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0048095" y="918527"/>
            <a:ext cx="1900461" cy="708320"/>
          </a:xfrm>
          <a:prstGeom prst="wedgeRectCallout">
            <a:avLst>
              <a:gd name="adj1" fmla="val -75668"/>
              <a:gd name="adj2" fmla="val -31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ПЕРЕХОД В СДЕЛКУ  ДВУСТОРОННИХ ТОРГОВ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076" y="94209"/>
            <a:ext cx="7357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УВЕДОМЛЕНИЕ НА СДЕЛКУ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6155" y="843168"/>
            <a:ext cx="5782851" cy="78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штриховая вправо 1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672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5D103A-1EDB-4457-9D3C-1833210F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67" y="555874"/>
            <a:ext cx="6954640" cy="57572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97257" y="94209"/>
            <a:ext cx="66316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ОТСЛЕЖИВАНИЕ ХОДА ДВУСТОРОННИХ ТОРГОВ 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94867" y="2960712"/>
            <a:ext cx="1334853" cy="239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23270" y="2602515"/>
            <a:ext cx="1900461" cy="543045"/>
          </a:xfrm>
          <a:prstGeom prst="wedgeRectCallout">
            <a:avLst>
              <a:gd name="adj1" fmla="val 65296"/>
              <a:gd name="adj2" fmla="val 3780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ПОСМОТРЕТЬ ХОД ТОРГОВ МОЖНО В РАЗДЕЛЕ ДВУСТОРОННИЕ ТОРГИ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341956" y="2904626"/>
            <a:ext cx="611669" cy="4576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333593" y="2116386"/>
            <a:ext cx="1515150" cy="1245939"/>
          </a:xfrm>
          <a:prstGeom prst="wedgeRectCallout">
            <a:avLst>
              <a:gd name="adj1" fmla="val -75480"/>
              <a:gd name="adj2" fmla="val 247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ПЕРЕЙТИ В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ПРОСМОТРА ПРЕДЛОЖЕНИЙ И ДЕТАЛЕЙ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87D542B-4467-4E4A-9EF9-B35B32002051}"/>
              </a:ext>
            </a:extLst>
          </p:cNvPr>
          <p:cNvSpPr/>
          <p:nvPr/>
        </p:nvSpPr>
        <p:spPr>
          <a:xfrm>
            <a:off x="9437838" y="3838652"/>
            <a:ext cx="515787" cy="199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E5A484D0-DC74-49C9-8F7E-E6B0C1527944}"/>
              </a:ext>
            </a:extLst>
          </p:cNvPr>
          <p:cNvSpPr/>
          <p:nvPr/>
        </p:nvSpPr>
        <p:spPr>
          <a:xfrm>
            <a:off x="10320643" y="3700463"/>
            <a:ext cx="1515150" cy="676274"/>
          </a:xfrm>
          <a:prstGeom prst="wedgeRectCallout">
            <a:avLst>
              <a:gd name="adj1" fmla="val -73594"/>
              <a:gd name="adj2" fmla="val -127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ПРОСМОТР ИСТОРИИ ТОРГОВ ПО СДЕЛКЕ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0EA07BA-4D4D-4247-A77F-C166ABF1677A}"/>
              </a:ext>
            </a:extLst>
          </p:cNvPr>
          <p:cNvSpPr/>
          <p:nvPr/>
        </p:nvSpPr>
        <p:spPr>
          <a:xfrm>
            <a:off x="7428063" y="1781252"/>
            <a:ext cx="1115862" cy="257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E5FB6E05-A1C8-42B2-BDAF-051BE10EEC5A}"/>
              </a:ext>
            </a:extLst>
          </p:cNvPr>
          <p:cNvSpPr/>
          <p:nvPr/>
        </p:nvSpPr>
        <p:spPr>
          <a:xfrm>
            <a:off x="10320643" y="1362076"/>
            <a:ext cx="1515150" cy="676274"/>
          </a:xfrm>
          <a:prstGeom prst="wedgeRectCallout">
            <a:avLst>
              <a:gd name="adj1" fmla="val -161605"/>
              <a:gd name="adj2" fmla="val 3091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ПРОСМОТР  ТОРГОВ ПО ВЫБРАННЫМ СДЕЛКАМ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507491F-7DBC-4CC5-AEF1-B7F2CAE74CB9}"/>
              </a:ext>
            </a:extLst>
          </p:cNvPr>
          <p:cNvSpPr/>
          <p:nvPr/>
        </p:nvSpPr>
        <p:spPr>
          <a:xfrm>
            <a:off x="4525602" y="3145560"/>
            <a:ext cx="360724" cy="184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B766466-0847-4BBA-BD3D-264AF2F2CCEE}"/>
              </a:ext>
            </a:extLst>
          </p:cNvPr>
          <p:cNvSpPr/>
          <p:nvPr/>
        </p:nvSpPr>
        <p:spPr>
          <a:xfrm>
            <a:off x="4525602" y="3792073"/>
            <a:ext cx="360724" cy="184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F9F2B952-7428-44B8-970E-409D1912446A}"/>
              </a:ext>
            </a:extLst>
          </p:cNvPr>
          <p:cNvSpPr/>
          <p:nvPr/>
        </p:nvSpPr>
        <p:spPr>
          <a:xfrm>
            <a:off x="935970" y="3309032"/>
            <a:ext cx="1900461" cy="729568"/>
          </a:xfrm>
          <a:prstGeom prst="wedgeRectCallout">
            <a:avLst>
              <a:gd name="adj1" fmla="val 137569"/>
              <a:gd name="adj2" fmla="val -5971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ВАШ ХОД : НЕОБХОДИМО ПЕРЕЙТИ В СДЕЛКУ И ОТВЕТИТЬ НА ПРЕДЛОЖЕНИЕ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FC1C2EA0-A0E7-4041-9846-CC1E43E91EB2}"/>
              </a:ext>
            </a:extLst>
          </p:cNvPr>
          <p:cNvSpPr/>
          <p:nvPr/>
        </p:nvSpPr>
        <p:spPr>
          <a:xfrm>
            <a:off x="945832" y="4155098"/>
            <a:ext cx="1900461" cy="543045"/>
          </a:xfrm>
          <a:prstGeom prst="wedgeRectCallout">
            <a:avLst>
              <a:gd name="adj1" fmla="val 139073"/>
              <a:gd name="adj2" fmla="val -9830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ЖДЕМ ОТВЕТА ДРУГОЙ СТОРОНЫ СДЕЛКИ</a:t>
            </a:r>
          </a:p>
        </p:txBody>
      </p:sp>
    </p:spTree>
    <p:extLst>
      <p:ext uri="{BB962C8B-B14F-4D97-AF65-F5344CB8AC3E}">
        <p14:creationId xmlns:p14="http://schemas.microsoft.com/office/powerpoint/2010/main" val="7385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314" y="811933"/>
            <a:ext cx="5909582" cy="55038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1484" y="83324"/>
            <a:ext cx="8598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ПРЕДЛОЖЕНИЕ, ПОСТУПИВШЕЕ ВАМ В ДВУСТОРОННИХ ТОРГАХ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621653" y="3320352"/>
            <a:ext cx="2250204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527226" y="2231572"/>
            <a:ext cx="2523260" cy="1600200"/>
          </a:xfrm>
          <a:prstGeom prst="wedgeRectCallout">
            <a:avLst>
              <a:gd name="adj1" fmla="val -78303"/>
              <a:gd name="adj2" fmla="val 259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НА ПОСТУПИВШЕЕ ПРЕДЛОЖЕНИЕ  НУЖНО ПРИНЯТЬ РЕШЕНИЕ: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ОТКЛОНИТЬ – ПРЕКРАТИТЬ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ПРИНЯТЬ – СОГЛАСОВАТЬ СДЕЛКУ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ВСТРЕЧНОЕ ПРЕДЛОЖЕНИЕ – ОТВЕТИТЬ СВОИМИ УСЛОВИЯМИ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427" y="1757801"/>
            <a:ext cx="4469774" cy="44470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Облачко с текстом: прямоугольное 8"/>
          <p:cNvSpPr/>
          <p:nvPr/>
        </p:nvSpPr>
        <p:spPr>
          <a:xfrm>
            <a:off x="85724" y="2933909"/>
            <a:ext cx="1851933" cy="1409491"/>
          </a:xfrm>
          <a:prstGeom prst="wedgeRectCallout">
            <a:avLst>
              <a:gd name="adj1" fmla="val 88174"/>
              <a:gd name="adj2" fmla="val 1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ВО ВСТРЕЧНОМ ПРЕДЛОЖЕНИИ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НЕОБХОДИМО ЗАПОЛНИТЬ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СВОИ  УСЛОВИЯ.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ОТПРАВКИ НАЖАТЬ «ОТВЕТИТЬ»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03408" y="2013858"/>
            <a:ext cx="2744793" cy="1926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975804" y="3588169"/>
            <a:ext cx="1009853" cy="271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8804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743" y="762491"/>
            <a:ext cx="6351525" cy="55729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FFA6DB-1E41-4DAB-8980-ADDE26F01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43" y="751405"/>
            <a:ext cx="8087854" cy="5572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48" y="83324"/>
            <a:ext cx="91387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ЗАВЕРШЕНИЕ СДЕЛКИ В ДВУСТОРОННИХ ТОРГАХ СОГЛАСОВАНИЕМ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262" y="646304"/>
            <a:ext cx="237810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«ПРИНЯТЬ» СИСТЕМА ПРЕДЛАГАЕТ ПОДТВЕРДИТЬ СДЕЛКУ ИЛИ ВЕРНУТЬСЯ В ТОРГИ.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347" y="2616618"/>
            <a:ext cx="237810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ПРИ ПОДТВЕРЖДЕНИИ СДЕЛКИ В КАРТОЧКЕ ДЕТАЛЕЙ ТОРГА ПРОСТАВЛЯЕТСЯ СОСТОЯНИЕ «ВЫ ПРИНЯЛИ ПРЕДЛОЖЕНИЕ». В РЕЕСТРЕ УЧАСТНИКОВ ТОРГОВ ПРИНЯТАЯ СДЕЛКА ОТМЕЧАЕТСЯ ЦВЕТОМ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0437" y="1132115"/>
            <a:ext cx="2458449" cy="1164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77500" y="3537857"/>
            <a:ext cx="1861457" cy="322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355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97FDCB-1714-4A5D-94CF-2A2C317E2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90" y="777699"/>
            <a:ext cx="6935168" cy="5601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1437" y="892629"/>
            <a:ext cx="5622344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149" y="1800190"/>
            <a:ext cx="23781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ОБЕИМ СТОРОНАМ СОГЛАСОВАННОЙ СДЕЛКИ ПРИХОДЯТ УВЕДОМЛЕНИЯ В ЛИЧНЫЙ КАБИНЕТ И НА ЭЛЕКТРОННУЮ ПОЧТУ С ПОЛНОЙ ИНФОРМАЦИЕЙ ПО КОНТАКТНЫМ ДАННЫМ УЧАСТНИКОВ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28" y="83324"/>
            <a:ext cx="9162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РАССЫЛКА ДАННЫХ ОБЕИМ СТОРОНАМ СОГЛАСОВАННОЙ СДЕЛКИ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76367" y="2369530"/>
            <a:ext cx="1313947" cy="268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252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</a:t>
            </a:r>
            <a:r>
              <a:rPr lang="en-US" sz="1400" b="1" dirty="0"/>
              <a:t> </a:t>
            </a:r>
            <a:r>
              <a:rPr lang="ru-RU" sz="1400" b="1" dirty="0"/>
              <a:t>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C92324-FC19-470E-90B0-B2FDE788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675891"/>
            <a:ext cx="8192643" cy="5506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8801" y="0"/>
            <a:ext cx="91744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НАЙТИ ПРЕДЛОЖЕНИЕ НА ПЕРЕВОЗКУИ ОТВЕТИТЬ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003612" y="5806526"/>
            <a:ext cx="1519518" cy="284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161366" y="5351929"/>
            <a:ext cx="1360890" cy="648008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«ПОИСК ВАГОНОВ»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486507" y="4413365"/>
            <a:ext cx="570451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10492046" y="3854959"/>
            <a:ext cx="1533340" cy="910234"/>
          </a:xfrm>
          <a:prstGeom prst="wedgeRectCallout">
            <a:avLst>
              <a:gd name="adj1" fmla="val -75959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НАЧАЛА ТОРГОВ ОТВЕТИТЬ СВОИМ ПРЕДЛОЖЕНИЕМ СДЕЛКИ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701161" y="962476"/>
            <a:ext cx="6451368" cy="19151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10430060" y="1386053"/>
            <a:ext cx="1533340" cy="967181"/>
          </a:xfrm>
          <a:prstGeom prst="wedgeRectCallout">
            <a:avLst>
              <a:gd name="adj1" fmla="val -67258"/>
              <a:gd name="adj2" fmla="val 311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ПОИСКА И НАЙТИ ПРЕДЛОЖЕНИЕ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ВАГОНОВ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01971-7586-47A9-B497-EB6A4694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1155892"/>
            <a:ext cx="6763694" cy="5210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0427" y="184639"/>
            <a:ext cx="7829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ЗАПОЛНИТЬ ОТВЕТ НА ПРЕДЛОЖЕНИЕ ПЕРЕВОЗКИ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4087710" y="1539387"/>
            <a:ext cx="2941740" cy="422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618146" y="1543050"/>
            <a:ext cx="1694084" cy="701772"/>
          </a:xfrm>
          <a:prstGeom prst="wedgeRectCallout">
            <a:avLst>
              <a:gd name="adj1" fmla="val 151360"/>
              <a:gd name="adj2" fmla="val -1336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МОЖНО ИЗМЕНИТЬ ПЕРИОД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086226" y="1990725"/>
            <a:ext cx="5314950" cy="790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091633" y="3707420"/>
            <a:ext cx="5309543" cy="7456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110420" y="3246862"/>
            <a:ext cx="5265842" cy="421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094270" y="4487677"/>
            <a:ext cx="5298141" cy="1352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097232" y="2808902"/>
            <a:ext cx="5313468" cy="4212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783751" y="2419350"/>
            <a:ext cx="1727138" cy="1219783"/>
          </a:xfrm>
          <a:prstGeom prst="wedgeRectCallout">
            <a:avLst>
              <a:gd name="adj1" fmla="val -70810"/>
              <a:gd name="adj2" fmla="val 2655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ВИД И РОД ВАГОНА НЕ РЕДАКТИРУЮТСЯ.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МОЖНО УКАЗАТЬ ДРУГОЕ КОЛИЧЕСТВО ВАГОНОВ, НО НЕ БОЛЕЕ, ЧЕМ В ПРЕДЛОЖЕНИИ ОПЕРАТОРА</a:t>
            </a:r>
          </a:p>
        </p:txBody>
      </p:sp>
      <p:sp>
        <p:nvSpPr>
          <p:cNvPr id="16" name="Облачко с текстом: прямоугольное 15"/>
          <p:cNvSpPr/>
          <p:nvPr/>
        </p:nvSpPr>
        <p:spPr>
          <a:xfrm>
            <a:off x="601651" y="2409824"/>
            <a:ext cx="1727138" cy="876301"/>
          </a:xfrm>
          <a:prstGeom prst="wedgeRectCallout">
            <a:avLst>
              <a:gd name="adj1" fmla="val 146435"/>
              <a:gd name="adj2" fmla="val -625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НУЖНО УКАЗАТЬ  НАПРАВЛЕНИЕ ПЕРЕВОЗКИ , ГРУЗ, МАССА ГРУЗА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9629"/>
            <a:ext cx="28602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ВСЕ  ПОЛЯ  ПРЕДЛОЖЕНИЯ СДЕЛКИ ПО УМОЛЧАНИЮ  ЗАПОЛНЕНЫ ИЗ ПРЕДЛОЖЕНИЯ  ВЛАДЕЛЬЦА ВАГОНОВ</a:t>
            </a:r>
          </a:p>
        </p:txBody>
      </p:sp>
      <p:sp>
        <p:nvSpPr>
          <p:cNvPr id="18" name="Облачко с текстом: прямоугольное 17"/>
          <p:cNvSpPr/>
          <p:nvPr/>
        </p:nvSpPr>
        <p:spPr>
          <a:xfrm>
            <a:off x="570521" y="3405280"/>
            <a:ext cx="1727138" cy="861919"/>
          </a:xfrm>
          <a:prstGeom prst="wedgeRectCallout">
            <a:avLst>
              <a:gd name="adj1" fmla="val 154241"/>
              <a:gd name="adj2" fmla="val 1494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ЕДИНИЦА ИЗМЕРЕНИЯ ЗАПОЛНЯЕТСЯ ИЗ ПРЕДЛОЖЕНИЯ ВАГОНОВ, НЕ ИЗМЕНЯЕТСЯ</a:t>
            </a:r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793276" y="3761343"/>
            <a:ext cx="1727138" cy="462903"/>
          </a:xfrm>
          <a:prstGeom prst="wedgeRectCallout">
            <a:avLst>
              <a:gd name="adj1" fmla="val -70173"/>
              <a:gd name="adj2" fmla="val -640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УКАЗАТЬ СВОЮ ЦЕНУ за единицу измерения</a:t>
            </a:r>
          </a:p>
        </p:txBody>
      </p:sp>
      <p:sp>
        <p:nvSpPr>
          <p:cNvPr id="20" name="Облачко с текстом: прямоугольное 19"/>
          <p:cNvSpPr/>
          <p:nvPr/>
        </p:nvSpPr>
        <p:spPr>
          <a:xfrm>
            <a:off x="9770864" y="4453082"/>
            <a:ext cx="1727138" cy="880467"/>
          </a:xfrm>
          <a:prstGeom prst="wedgeRectCallout">
            <a:avLst>
              <a:gd name="adj1" fmla="val -66568"/>
              <a:gd name="adj2" fmla="val 1598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ПРИ НЕОБХОДИМОСТИ ЗАПОЛНИТЬ СВОИ УСЛОВИЯ ПЕРЕВОЗКИ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944136" y="5919292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чко с текстом: прямоугольное 21"/>
          <p:cNvSpPr/>
          <p:nvPr/>
        </p:nvSpPr>
        <p:spPr>
          <a:xfrm>
            <a:off x="558754" y="5028165"/>
            <a:ext cx="1762962" cy="964101"/>
          </a:xfrm>
          <a:prstGeom prst="wedgeRectCallout">
            <a:avLst>
              <a:gd name="adj1" fmla="val 252658"/>
              <a:gd name="adj2" fmla="val 6002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ПОСЛЕ ЗАПОЛНЕНИЯ ПРЕДЛОЖЕНИЯ СДЕЛКИ МОЖНО НАЧАТЬ ДВУСТОРОННИЕ ТОРГИ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8322812" y="1171216"/>
            <a:ext cx="1138115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7029450" y="5912396"/>
            <a:ext cx="523875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9782069" y="5556258"/>
            <a:ext cx="1727138" cy="604125"/>
          </a:xfrm>
          <a:prstGeom prst="wedgeRectCallout">
            <a:avLst>
              <a:gd name="adj1" fmla="val -169654"/>
              <a:gd name="adj2" fmla="val 369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ПРЕДЛОЖЕНИЕ СДЕЛКИ БЕЗ СОХРАНЕНИЯ</a:t>
            </a:r>
          </a:p>
        </p:txBody>
      </p:sp>
      <p:sp>
        <p:nvSpPr>
          <p:cNvPr id="26" name="Стрелка: штриховая вправо 2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188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6FE78D-65ED-4A2C-B6BE-B7CFD7C1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6" y="943170"/>
            <a:ext cx="7373379" cy="5315692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78503" y="3748420"/>
            <a:ext cx="1098232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10022951" y="3190109"/>
            <a:ext cx="1902005" cy="1116622"/>
          </a:xfrm>
          <a:prstGeom prst="wedgeRectCallout">
            <a:avLst>
              <a:gd name="adj1" fmla="val -171556"/>
              <a:gd name="adj2" fmla="val 1652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ЕСЛИ ПОИСК ВАГОНОВ НЕ ДАЛ РЕЗУЛЬТАТОВ, ТО МОЖНО РАЗМЕСТИТЬ НА САЙТЕ СВОИ ЗАЯВКИ НА ПОГРУЗКУ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688926" y="5398663"/>
            <a:ext cx="1403240" cy="2788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67366" y="4948889"/>
            <a:ext cx="1696905" cy="1033791"/>
          </a:xfrm>
          <a:prstGeom prst="wedgeRectCallout">
            <a:avLst>
              <a:gd name="adj1" fmla="val 68905"/>
              <a:gd name="adj2" fmla="val 139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ИЛИ РАЗМЕСТИТЬ НОВУЮ  ЗАЯВКУ В РАЗДЕЛЕ «ПРЕДЛОЖИТЬ ГРУЗЫ»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4619" y="184639"/>
            <a:ext cx="69414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РАЗМЕСТИТЬ НОВУЮ ЗАЯВКУ НА ПОГРУЗКУ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8501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270455-F9ED-464B-A1D0-B575C0B2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15" y="1385483"/>
            <a:ext cx="7106642" cy="478221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782715" y="5694989"/>
            <a:ext cx="1292061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586854" y="5096360"/>
            <a:ext cx="1615885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«ПРЕДЛОЖИТЬ  ГРУЗЫ»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188876" y="1699130"/>
            <a:ext cx="5541978" cy="1712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10206227" y="2018501"/>
            <a:ext cx="1633137" cy="794026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ЗАДАТЬ ПАРАМЕТРЫ ДЛЯ ПОИСКА СВОИХ РАЗМЕЩЕННЫХ ЗАЯВОК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753226" y="1456700"/>
            <a:ext cx="998250" cy="194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233523" y="1039329"/>
            <a:ext cx="1633137" cy="632506"/>
          </a:xfrm>
          <a:prstGeom prst="wedgeRectCallout">
            <a:avLst>
              <a:gd name="adj1" fmla="val -79502"/>
              <a:gd name="adj2" fmla="val 307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РАЗМЕСТИТЬ НОВУЮ ЗАЯВКУ НА ПОГРУЗКУ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4188877" y="4353599"/>
            <a:ext cx="954624" cy="22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436728" y="3534732"/>
            <a:ext cx="1656829" cy="1119153"/>
          </a:xfrm>
          <a:prstGeom prst="wedgeRectCallout">
            <a:avLst>
              <a:gd name="adj1" fmla="val 174074"/>
              <a:gd name="adj2" fmla="val 3342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ПОИСК ПОДХОДЯЩИХ ПРЕДЛОЖЕНИЙ ВАГОНОВЛАДЕЛЬЦЕВ  ДЛЯ ВАШЕЙ ЗАЯВКИ</a:t>
            </a:r>
          </a:p>
        </p:txBody>
      </p:sp>
      <p:sp>
        <p:nvSpPr>
          <p:cNvPr id="14" name="Облачко с текстом: прямоугольное 13"/>
          <p:cNvSpPr/>
          <p:nvPr/>
        </p:nvSpPr>
        <p:spPr>
          <a:xfrm>
            <a:off x="10151635" y="4230769"/>
            <a:ext cx="1633137" cy="1191464"/>
          </a:xfrm>
          <a:prstGeom prst="wedgeRectCallout">
            <a:avLst>
              <a:gd name="adj1" fmla="val -78320"/>
              <a:gd name="adj2" fmla="val 180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ПРЕДЛОЖЕНИЕ ПОДХОДИТ -ОТВЕЧАЕМ НА НЕГО УЖЕ СУЩЕСТВУЮЩЕЙ ЗАЯВКОЙ ПО КНОПКЕ «НАЧАТЬ ТОРГИ»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41813" y="148637"/>
            <a:ext cx="6448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РАБОТЫ С РАЗДЕЛОМ «МОИ ГРУЗЫ»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876" y="3790477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70244" y="3790478"/>
            <a:ext cx="5581232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DA801-ADD0-4637-BAF8-9EC13E28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28" y="855428"/>
            <a:ext cx="6935168" cy="52394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338" y="184139"/>
            <a:ext cx="5692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СОЗДАНИЕ НОВОЙ ЗАЯВКИ НА ПОГРУЗКУ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8511951" y="899181"/>
            <a:ext cx="100232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9956799" y="752475"/>
            <a:ext cx="1716479" cy="908905"/>
          </a:xfrm>
          <a:prstGeom prst="wedgeRectCallout">
            <a:avLst>
              <a:gd name="adj1" fmla="val -72730"/>
              <a:gd name="adj2" fmla="val -1347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РАЗМЕСТИТЬ –СОХРАНИТЬ И ОПУБЛИКОВАТЬ ЗАЯВКУ НА САЙТЕ В ОБЩИЙ ДОСТУП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999450" y="5787925"/>
            <a:ext cx="1001691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/>
          <p:cNvSpPr/>
          <p:nvPr/>
        </p:nvSpPr>
        <p:spPr>
          <a:xfrm>
            <a:off x="10033797" y="2299647"/>
            <a:ext cx="1716479" cy="1053154"/>
          </a:xfrm>
          <a:prstGeom prst="wedgeRectCallout">
            <a:avLst>
              <a:gd name="adj1" fmla="val -83828"/>
              <a:gd name="adj2" fmla="val -189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ЗАПОЛНИТЬ ПОЛЯ ЗАЯВКИ.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ОБЯЗАТЕЛЬНЫЕ К ЗАПОЛНЕНИЮ ПОЛЯ ПОМЕЧЕНЫ 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7297" y="1242958"/>
            <a:ext cx="5553075" cy="446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8263" y="646304"/>
            <a:ext cx="23182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«РАЗМЕСТИТЬ ЗАЯВКУ» ПРЕДЛАГАЕТСЯ ЗАПОЛНИТЬ НОВУЮ ФОРМУ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071697" y="5795157"/>
            <a:ext cx="535993" cy="3300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942870" y="5653534"/>
            <a:ext cx="1727138" cy="604125"/>
          </a:xfrm>
          <a:prstGeom prst="wedgeRectCallout">
            <a:avLst>
              <a:gd name="adj1" fmla="val -174617"/>
              <a:gd name="adj2" fmla="val -1197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ОТМЕНИТЬ ЗАЯВКУ БЕЗ СОХРАНЕНИЯ</a:t>
            </a:r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1348" y="1471955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01.01.2017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5975" y="1471955"/>
            <a:ext cx="704039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31.01.2017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1347" y="3207349"/>
            <a:ext cx="764953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137" y="3221783"/>
            <a:ext cx="764953" cy="16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полувагоны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92927" y="3210002"/>
            <a:ext cx="35582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9849" y="2752741"/>
            <a:ext cx="790575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ru-RU" sz="900" dirty="0"/>
              <a:t>232431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1405" y="1903165"/>
            <a:ext cx="11516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err="1"/>
              <a:t>Западно-Сибирская</a:t>
            </a:r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6871288" y="1930690"/>
            <a:ext cx="1151652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Свердловская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1288" y="4066454"/>
            <a:ext cx="546765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45000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1578" y="4810137"/>
            <a:ext cx="357790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62107" y="4810137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80566" y="4810137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8472" y="4803654"/>
            <a:ext cx="242374" cy="14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1578" y="5217619"/>
            <a:ext cx="423098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Люковые, технически исправные                                                                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0455" y="2274640"/>
            <a:ext cx="1151652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ru-RU" sz="900" dirty="0"/>
              <a:t>Мыски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4799" y="2750664"/>
            <a:ext cx="1781176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ru-RU" sz="900" dirty="0"/>
              <a:t>Щебень, не поименованный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6325" y="2752743"/>
            <a:ext cx="390524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0" rIns="72000" bIns="36000" rtlCol="0">
            <a:spAutoFit/>
          </a:bodyPr>
          <a:lstStyle/>
          <a:p>
            <a:r>
              <a:rPr lang="ru-RU" sz="900" dirty="0"/>
              <a:t>1000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51347" y="3678340"/>
            <a:ext cx="85404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В валюте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2829" y="3668025"/>
            <a:ext cx="85404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6600" y="3668025"/>
            <a:ext cx="85404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С НДС 18%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8233" y="4048454"/>
            <a:ext cx="85404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За вагон</a:t>
            </a:r>
          </a:p>
        </p:txBody>
      </p:sp>
    </p:spTree>
    <p:extLst>
      <p:ext uri="{BB962C8B-B14F-4D97-AF65-F5344CB8AC3E}">
        <p14:creationId xmlns:p14="http://schemas.microsoft.com/office/powerpoint/2010/main" val="28215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4B1D59-CE6E-4E0E-867A-20B245A0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97" y="646304"/>
            <a:ext cx="5801535" cy="56967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2357" y="0"/>
            <a:ext cx="3267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63" y="646304"/>
            <a:ext cx="231823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400" b="1" dirty="0">
                <a:ln/>
                <a:solidFill>
                  <a:srgbClr val="EE833A"/>
                </a:solidFill>
              </a:rPr>
              <a:t>ПРИ НАЖАТИИ КНОПКИ «НАЧАТЬ ТОРГИ» СИСТЕМА АВТОМАТИЧЕСКИ ПЕРЕМЕЩАЕТ В РАЗДЕЛ</a:t>
            </a:r>
          </a:p>
          <a:p>
            <a:r>
              <a:rPr lang="ru-RU" sz="1400" b="1" dirty="0">
                <a:ln/>
                <a:solidFill>
                  <a:srgbClr val="EE833A"/>
                </a:solidFill>
              </a:rPr>
              <a:t>«ДВУСТОРОННИЕ ТОРГИ»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954851" y="2396676"/>
            <a:ext cx="10763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1168671" y="1919227"/>
            <a:ext cx="1470905" cy="543045"/>
          </a:xfrm>
          <a:prstGeom prst="wedgeRectCallout">
            <a:avLst>
              <a:gd name="adj1" fmla="val 72598"/>
              <a:gd name="adj2" fmla="val 4896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ДВУСТОРОННИЕ ТОРГИ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2612" y="2462272"/>
            <a:ext cx="1630488" cy="77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168671" y="2615751"/>
            <a:ext cx="1470905" cy="543045"/>
          </a:xfrm>
          <a:prstGeom prst="wedgeRectCallout">
            <a:avLst>
              <a:gd name="adj1" fmla="val 151145"/>
              <a:gd name="adj2" fmla="val -316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ОТРАЖАЕТСЯ ПОСЛЕДНЯЯ ЦЕНА ПО СДЕЛКЕ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37112" y="2483375"/>
            <a:ext cx="2487738" cy="1964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9067318" y="2284518"/>
            <a:ext cx="1609860" cy="953982"/>
          </a:xfrm>
          <a:prstGeom prst="wedgeRectCallout">
            <a:avLst>
              <a:gd name="adj1" fmla="val -93546"/>
              <a:gd name="adj2" fmla="val -1246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НАЧАЛА ТОРГОВ МОЖНО ОТКОРРЕКТИРОВАТЬ ПОЛЯ В КАРТОЧКЕ ПРЕДЛОЖЕНИЯ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3086" y="862913"/>
            <a:ext cx="4535613" cy="1327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067318" y="867172"/>
            <a:ext cx="1609860" cy="953982"/>
          </a:xfrm>
          <a:prstGeom prst="wedgeRectCallout">
            <a:avLst>
              <a:gd name="adj1" fmla="val -75086"/>
              <a:gd name="adj2" fmla="val -20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ОТОБРАЖАЮТСЯ ДАННЫЕ ИЗ ЗАЯВКИ ГРУЗОВЛАДЕЛЬЦА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0800" y="2770400"/>
            <a:ext cx="25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4612" y="2906635"/>
            <a:ext cx="342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17000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80800" y="3200705"/>
            <a:ext cx="234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0800" y="3326447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0800" y="3469931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0800" y="3599543"/>
            <a:ext cx="216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6000" y="3866243"/>
            <a:ext cx="4710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" dirty="0"/>
              <a:t>Люковые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972299" y="4137766"/>
            <a:ext cx="842501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/>
          <p:cNvSpPr/>
          <p:nvPr/>
        </p:nvSpPr>
        <p:spPr>
          <a:xfrm>
            <a:off x="4183339" y="3957162"/>
            <a:ext cx="1470905" cy="1087278"/>
          </a:xfrm>
          <a:prstGeom prst="wedgeRectCallout">
            <a:avLst>
              <a:gd name="adj1" fmla="val 137805"/>
              <a:gd name="adj2" fmla="val -1689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СОЗДАЕТСЯ НОВАЯ СДЕЛКА И ОТПРАВЛЯЕТСЯ УВЕДОМЛЕНИЕ ВТОРОЙ СТОРОНЕ ТОРГОВ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7835612" y="4149025"/>
            <a:ext cx="407927" cy="2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26"/>
          <p:cNvSpPr/>
          <p:nvPr/>
        </p:nvSpPr>
        <p:spPr>
          <a:xfrm>
            <a:off x="9050235" y="3873969"/>
            <a:ext cx="1470905" cy="782070"/>
          </a:xfrm>
          <a:prstGeom prst="wedgeRectCallout">
            <a:avLst>
              <a:gd name="adj1" fmla="val -104642"/>
              <a:gd name="adj2" fmla="val -357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ОТМЕНА НЕ СОХРАНЯЕТ НОВУЮ СДЕЛКУ</a:t>
            </a:r>
          </a:p>
        </p:txBody>
      </p:sp>
      <p:sp>
        <p:nvSpPr>
          <p:cNvPr id="28" name="Стрелка: штриховая вправо 27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2535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717" y="804053"/>
            <a:ext cx="5628712" cy="552224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8665" y="830638"/>
            <a:ext cx="368439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ПОСЛЕ ОТПРАВКИ ВАШЕГО ПРЕДЛОЖЕНИЯ В РАЗДЕЛЕ «ДВУСТОРОННИЕ ТОРГИ»</a:t>
            </a:r>
          </a:p>
          <a:p>
            <a:pPr algn="just"/>
            <a:r>
              <a:rPr lang="ru-RU" sz="1400" b="1" dirty="0">
                <a:ln/>
                <a:solidFill>
                  <a:srgbClr val="EE833A"/>
                </a:solidFill>
              </a:rPr>
              <a:t>ОТОБРАЖАЕТСЯ ВАШЕ ПОСЛЕДНЕЕ ПРЕДЛОЖЕНИЕ. ОТСУТСТВИЕ АКТИВНЫХ КНОПОК НА КАРТОЧКЕ В ДЕТАЛЯХ ТОРГОВ ОЗНАЧАЕТ РЕЖИМ ОЖИДАНИЯ ОТВЕТА ОТ  ВТОРОГО УЧАСТНИКА. ОБОИМ УЧАСТНИКАМ НАПРАВЛЯЮТСЯ УВЕДОМЛЕНИЕ О НАЧАЛЕ СДЕЛКИ.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3586" y="94209"/>
            <a:ext cx="6218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ДВУСТОРОННИЕ ТОРГИ – ОЖИДАНИЕ ОТВЕТА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2717" y="1153886"/>
            <a:ext cx="2114797" cy="957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7514" y="1153886"/>
            <a:ext cx="3513915" cy="2242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0040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13130</TotalTime>
  <Words>717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250</cp:revision>
  <dcterms:created xsi:type="dcterms:W3CDTF">2016-12-01T07:12:14Z</dcterms:created>
  <dcterms:modified xsi:type="dcterms:W3CDTF">2018-01-16T14:43:46Z</dcterms:modified>
</cp:coreProperties>
</file>