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71" r:id="rId3"/>
    <p:sldId id="274" r:id="rId4"/>
    <p:sldId id="279" r:id="rId5"/>
    <p:sldId id="276" r:id="rId6"/>
    <p:sldId id="277" r:id="rId7"/>
    <p:sldId id="278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7410"/>
    <a:srgbClr val="C0C0C0"/>
    <a:srgbClr val="EE8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mailto:lease@railcommerce.com" TargetMode="External"/><Relationship Id="rId1" Type="http://schemas.openxmlformats.org/officeDocument/2006/relationships/hyperlink" Target="mailto:welcome@railcommerce.com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mailto:lease@railcommerce.com" TargetMode="External"/><Relationship Id="rId1" Type="http://schemas.openxmlformats.org/officeDocument/2006/relationships/hyperlink" Target="mailto:welcome@railcommerce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FF7C59-EEB2-440E-9FD6-F4A3CB06D18F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53813EB-F7E3-48D3-A5E9-FDAFCA0FCA06}">
      <dgm:prSet phldrT="[Текст]" custT="1"/>
      <dgm:spPr/>
      <dgm:t>
        <a:bodyPr/>
        <a:lstStyle/>
        <a:p>
          <a:pPr algn="ctr"/>
          <a:r>
            <a:rPr lang="ru-RU" sz="1600" b="1" dirty="0"/>
            <a:t>Арендодателю отправить Заявку на участие</a:t>
          </a:r>
        </a:p>
      </dgm:t>
    </dgm:pt>
    <dgm:pt modelId="{AB11692A-193A-481F-AE9B-707762EEE174}" type="parTrans" cxnId="{A76F3439-A4C7-444F-AB78-6C0200AB006A}">
      <dgm:prSet/>
      <dgm:spPr/>
      <dgm:t>
        <a:bodyPr/>
        <a:lstStyle/>
        <a:p>
          <a:endParaRPr lang="ru-RU" sz="1400" b="1"/>
        </a:p>
      </dgm:t>
    </dgm:pt>
    <dgm:pt modelId="{7B535B35-AB59-4FC5-925D-816B26517830}" type="sibTrans" cxnId="{A76F3439-A4C7-444F-AB78-6C0200AB006A}">
      <dgm:prSet/>
      <dgm:spPr/>
      <dgm:t>
        <a:bodyPr/>
        <a:lstStyle/>
        <a:p>
          <a:endParaRPr lang="ru-RU" sz="1400" b="1"/>
        </a:p>
      </dgm:t>
    </dgm:pt>
    <dgm:pt modelId="{10570ADC-1327-4979-8B31-34BC58815D7C}">
      <dgm:prSet phldrT="[Текст]" custT="1"/>
      <dgm:spPr/>
      <dgm:t>
        <a:bodyPr/>
        <a:lstStyle/>
        <a:p>
          <a:pPr algn="just"/>
          <a:r>
            <a:rPr lang="ru-RU" sz="1400" b="1" dirty="0"/>
            <a:t>Арендодатель запрашивает шаблон Заявки на торги и информационной карты у Биржи Вагонов</a:t>
          </a:r>
        </a:p>
      </dgm:t>
    </dgm:pt>
    <dgm:pt modelId="{53F8A937-6B5C-415E-A463-62A012E6C6A3}" type="parTrans" cxnId="{58CB58A3-9F0A-486A-B0FA-1395342198E5}">
      <dgm:prSet/>
      <dgm:spPr/>
      <dgm:t>
        <a:bodyPr/>
        <a:lstStyle/>
        <a:p>
          <a:endParaRPr lang="ru-RU" sz="1400" b="1"/>
        </a:p>
      </dgm:t>
    </dgm:pt>
    <dgm:pt modelId="{0702FA47-A91C-4D3E-B06E-9F9EBD456D83}" type="sibTrans" cxnId="{58CB58A3-9F0A-486A-B0FA-1395342198E5}">
      <dgm:prSet/>
      <dgm:spPr/>
      <dgm:t>
        <a:bodyPr/>
        <a:lstStyle/>
        <a:p>
          <a:endParaRPr lang="ru-RU" sz="1400" b="1"/>
        </a:p>
      </dgm:t>
    </dgm:pt>
    <dgm:pt modelId="{BE462D19-C8A6-4557-92BD-272CFC93A8F1}">
      <dgm:prSet phldrT="[Текст]" custT="1"/>
      <dgm:spPr/>
      <dgm:t>
        <a:bodyPr/>
        <a:lstStyle/>
        <a:p>
          <a:pPr algn="ctr"/>
          <a:r>
            <a:rPr lang="ru-RU" sz="1600" b="1" dirty="0"/>
            <a:t>Заполнить условия аренды и опубликовать Лоты</a:t>
          </a:r>
        </a:p>
      </dgm:t>
    </dgm:pt>
    <dgm:pt modelId="{77E59316-31B4-4377-81B3-49B10FB9720E}" type="parTrans" cxnId="{35766BC7-BEF2-4893-B66B-DE98CCE2CEF7}">
      <dgm:prSet/>
      <dgm:spPr/>
      <dgm:t>
        <a:bodyPr/>
        <a:lstStyle/>
        <a:p>
          <a:endParaRPr lang="ru-RU" sz="1400" b="1"/>
        </a:p>
      </dgm:t>
    </dgm:pt>
    <dgm:pt modelId="{F6A1D270-4749-4105-AC13-ACCEDC94D65F}" type="sibTrans" cxnId="{35766BC7-BEF2-4893-B66B-DE98CCE2CEF7}">
      <dgm:prSet/>
      <dgm:spPr/>
      <dgm:t>
        <a:bodyPr/>
        <a:lstStyle/>
        <a:p>
          <a:endParaRPr lang="ru-RU" sz="1400" b="1"/>
        </a:p>
      </dgm:t>
    </dgm:pt>
    <dgm:pt modelId="{F3745366-F1F4-4028-9067-923E34C9D23F}">
      <dgm:prSet phldrT="[Текст]" custT="1"/>
      <dgm:spPr/>
      <dgm:t>
        <a:bodyPr/>
        <a:lstStyle/>
        <a:p>
          <a:pPr algn="ctr"/>
          <a:r>
            <a:rPr lang="ru-RU" sz="1600" b="1" dirty="0"/>
            <a:t>Победитель заключает договор с Арендодателем</a:t>
          </a:r>
        </a:p>
      </dgm:t>
    </dgm:pt>
    <dgm:pt modelId="{65BB2126-B8BB-4949-909B-B1C5F2D5ABDC}" type="parTrans" cxnId="{689813D8-06A1-469D-B560-9F9DC4F72A4A}">
      <dgm:prSet/>
      <dgm:spPr/>
      <dgm:t>
        <a:bodyPr/>
        <a:lstStyle/>
        <a:p>
          <a:endParaRPr lang="ru-RU" sz="1400" b="1"/>
        </a:p>
      </dgm:t>
    </dgm:pt>
    <dgm:pt modelId="{F6C95425-4282-4251-BE11-E385E44B2D12}" type="sibTrans" cxnId="{689813D8-06A1-469D-B560-9F9DC4F72A4A}">
      <dgm:prSet/>
      <dgm:spPr/>
      <dgm:t>
        <a:bodyPr/>
        <a:lstStyle/>
        <a:p>
          <a:endParaRPr lang="ru-RU" sz="1400" b="1"/>
        </a:p>
      </dgm:t>
    </dgm:pt>
    <dgm:pt modelId="{2CF18862-B0DF-417C-89EA-00A29E8C37F1}">
      <dgm:prSet phldrT="[Текст]" custT="1"/>
      <dgm:spPr/>
      <dgm:t>
        <a:bodyPr/>
        <a:lstStyle/>
        <a:p>
          <a:pPr algn="just"/>
          <a:r>
            <a:rPr lang="ru-RU" sz="1400" b="1" dirty="0"/>
            <a:t> По окончании приема предложений Организатор направляет Заказчику по электронной почте свод предложений Участников (Участникам присваиваются номера, наименование не раскрывается)</a:t>
          </a:r>
        </a:p>
      </dgm:t>
    </dgm:pt>
    <dgm:pt modelId="{564076CF-FE65-45B3-9194-652A61E28264}" type="parTrans" cxnId="{B1B0A23F-067D-4101-B805-38DCF182CAC9}">
      <dgm:prSet/>
      <dgm:spPr/>
      <dgm:t>
        <a:bodyPr/>
        <a:lstStyle/>
        <a:p>
          <a:endParaRPr lang="ru-RU" sz="1400" b="1"/>
        </a:p>
      </dgm:t>
    </dgm:pt>
    <dgm:pt modelId="{3AE0E36C-C802-4E6E-920A-C9A0BC53BBDC}" type="sibTrans" cxnId="{B1B0A23F-067D-4101-B805-38DCF182CAC9}">
      <dgm:prSet/>
      <dgm:spPr/>
      <dgm:t>
        <a:bodyPr/>
        <a:lstStyle/>
        <a:p>
          <a:endParaRPr lang="ru-RU" sz="1400" b="1"/>
        </a:p>
      </dgm:t>
    </dgm:pt>
    <dgm:pt modelId="{0D4004B3-A593-4F9E-893C-A22241678328}">
      <dgm:prSet phldrT="[Текст]" custT="1"/>
      <dgm:spPr/>
      <dgm:t>
        <a:bodyPr/>
        <a:lstStyle/>
        <a:p>
          <a:pPr algn="just"/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F98B77F2-81FC-48EF-A1F6-290F5E348402}" type="parTrans" cxnId="{667D61DD-CAF5-43F0-90B9-AF8ADDF3CCB5}">
      <dgm:prSet/>
      <dgm:spPr/>
      <dgm:t>
        <a:bodyPr/>
        <a:lstStyle/>
        <a:p>
          <a:endParaRPr lang="ru-RU"/>
        </a:p>
      </dgm:t>
    </dgm:pt>
    <dgm:pt modelId="{D17ADD73-BBF9-4403-B831-F82216A58342}" type="sibTrans" cxnId="{667D61DD-CAF5-43F0-90B9-AF8ADDF3CCB5}">
      <dgm:prSet/>
      <dgm:spPr/>
      <dgm:t>
        <a:bodyPr/>
        <a:lstStyle/>
        <a:p>
          <a:endParaRPr lang="ru-RU"/>
        </a:p>
      </dgm:t>
    </dgm:pt>
    <dgm:pt modelId="{9963ECE1-E807-4858-9E00-9DD7536EAFBF}">
      <dgm:prSet phldrT="[Текст]" custT="1"/>
      <dgm:spPr/>
      <dgm:t>
        <a:bodyPr/>
        <a:lstStyle/>
        <a:p>
          <a:pPr algn="just"/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39003F0E-AC18-46D3-AE4A-07C34D92BCF9}" type="parTrans" cxnId="{840C764D-B5EE-4FC7-8D26-2506FFAFB866}">
      <dgm:prSet/>
      <dgm:spPr/>
      <dgm:t>
        <a:bodyPr/>
        <a:lstStyle/>
        <a:p>
          <a:endParaRPr lang="ru-RU"/>
        </a:p>
      </dgm:t>
    </dgm:pt>
    <dgm:pt modelId="{84EB370A-B077-4624-B3A8-B2B3BBEF39B2}" type="sibTrans" cxnId="{840C764D-B5EE-4FC7-8D26-2506FFAFB866}">
      <dgm:prSet/>
      <dgm:spPr/>
      <dgm:t>
        <a:bodyPr/>
        <a:lstStyle/>
        <a:p>
          <a:endParaRPr lang="ru-RU"/>
        </a:p>
      </dgm:t>
    </dgm:pt>
    <dgm:pt modelId="{7010B206-7D70-451B-B655-34F357633220}">
      <dgm:prSet phldrT="[Текст]" custT="1"/>
      <dgm:spPr/>
      <dgm:t>
        <a:bodyPr/>
        <a:lstStyle/>
        <a:p>
          <a:pPr algn="just"/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9F3D73F4-7282-4AF4-B59F-6BF8A73B155B}" type="parTrans" cxnId="{E5A70057-B66B-4D1B-80DD-B4BC23F0DCA3}">
      <dgm:prSet/>
      <dgm:spPr/>
      <dgm:t>
        <a:bodyPr/>
        <a:lstStyle/>
        <a:p>
          <a:endParaRPr lang="ru-RU"/>
        </a:p>
      </dgm:t>
    </dgm:pt>
    <dgm:pt modelId="{A9C04E24-7841-4628-95EF-754EE718CF01}" type="sibTrans" cxnId="{E5A70057-B66B-4D1B-80DD-B4BC23F0DCA3}">
      <dgm:prSet/>
      <dgm:spPr/>
      <dgm:t>
        <a:bodyPr/>
        <a:lstStyle/>
        <a:p>
          <a:endParaRPr lang="ru-RU"/>
        </a:p>
      </dgm:t>
    </dgm:pt>
    <dgm:pt modelId="{038BD376-322C-4768-B472-3F365616F84A}">
      <dgm:prSet phldrT="[Текст]" custT="1"/>
      <dgm:spPr/>
      <dgm:t>
        <a:bodyPr/>
        <a:lstStyle/>
        <a:p>
          <a:pPr algn="just"/>
          <a:r>
            <a:rPr lang="ru-RU" sz="1400" b="1" dirty="0"/>
            <a:t>Заказчик заполняет  и публикует Лоты Аренды</a:t>
          </a:r>
        </a:p>
      </dgm:t>
    </dgm:pt>
    <dgm:pt modelId="{C4B382B3-D02D-40A0-BDCE-05F7E2613E86}" type="parTrans" cxnId="{9FB32F29-9510-4A98-9B1C-E7D9CD36B106}">
      <dgm:prSet/>
      <dgm:spPr/>
      <dgm:t>
        <a:bodyPr/>
        <a:lstStyle/>
        <a:p>
          <a:endParaRPr lang="ru-RU"/>
        </a:p>
      </dgm:t>
    </dgm:pt>
    <dgm:pt modelId="{0850153D-AE14-472F-A8FC-A610E5C7179F}" type="sibTrans" cxnId="{9FB32F29-9510-4A98-9B1C-E7D9CD36B106}">
      <dgm:prSet/>
      <dgm:spPr/>
      <dgm:t>
        <a:bodyPr/>
        <a:lstStyle/>
        <a:p>
          <a:endParaRPr lang="ru-RU"/>
        </a:p>
      </dgm:t>
    </dgm:pt>
    <dgm:pt modelId="{DA5DB560-807B-479E-998C-48BA8859989A}">
      <dgm:prSet phldrT="[Текст]" custT="1"/>
      <dgm:spPr/>
      <dgm:t>
        <a:bodyPr/>
        <a:lstStyle/>
        <a:p>
          <a:pPr algn="just"/>
          <a:r>
            <a:rPr lang="ru-RU" sz="1400" b="1" dirty="0"/>
            <a:t>Аккредитованные к торгам Участники скачивают шаблон коммерческого предложения на основании </a:t>
          </a:r>
          <a:r>
            <a:rPr lang="ru-RU" sz="1400" b="1" dirty="0" err="1"/>
            <a:t>инфокарты</a:t>
          </a:r>
          <a:r>
            <a:rPr lang="ru-RU" sz="1400" b="1" dirty="0"/>
            <a:t>  Арендодателя</a:t>
          </a:r>
        </a:p>
      </dgm:t>
    </dgm:pt>
    <dgm:pt modelId="{07391059-AAA4-4285-ACD7-B0719B3266D8}" type="parTrans" cxnId="{758A2A0F-8E15-4FAA-BD8A-19FC2A7B909B}">
      <dgm:prSet/>
      <dgm:spPr/>
      <dgm:t>
        <a:bodyPr/>
        <a:lstStyle/>
        <a:p>
          <a:endParaRPr lang="ru-RU"/>
        </a:p>
      </dgm:t>
    </dgm:pt>
    <dgm:pt modelId="{52651A02-E7EF-4661-864A-13F92AAFBFC6}" type="sibTrans" cxnId="{758A2A0F-8E15-4FAA-BD8A-19FC2A7B909B}">
      <dgm:prSet/>
      <dgm:spPr/>
      <dgm:t>
        <a:bodyPr/>
        <a:lstStyle/>
        <a:p>
          <a:endParaRPr lang="ru-RU"/>
        </a:p>
      </dgm:t>
    </dgm:pt>
    <dgm:pt modelId="{23CE59FD-4640-4B7C-8C16-65DD2E68E035}">
      <dgm:prSet phldrT="[Текст]" custT="1"/>
      <dgm:spPr/>
      <dgm:t>
        <a:bodyPr/>
        <a:lstStyle/>
        <a:p>
          <a:pPr algn="just"/>
          <a:r>
            <a:rPr lang="ru-RU" sz="1400" b="1" dirty="0"/>
            <a:t>Организатор проверяет документы и  направляет по электронной почте информацию о доступе Арендодателя к размещению лотов на электронной площадке</a:t>
          </a:r>
        </a:p>
      </dgm:t>
    </dgm:pt>
    <dgm:pt modelId="{50533423-3665-4C24-8E8D-D55758419AFE}" type="parTrans" cxnId="{381F741A-AECD-4D0E-B5D8-AB85018CBCBC}">
      <dgm:prSet/>
      <dgm:spPr/>
      <dgm:t>
        <a:bodyPr/>
        <a:lstStyle/>
        <a:p>
          <a:endParaRPr lang="ru-RU"/>
        </a:p>
      </dgm:t>
    </dgm:pt>
    <dgm:pt modelId="{5A17267E-66D9-4B09-B981-A0B010C2AE85}" type="sibTrans" cxnId="{381F741A-AECD-4D0E-B5D8-AB85018CBCBC}">
      <dgm:prSet/>
      <dgm:spPr/>
      <dgm:t>
        <a:bodyPr/>
        <a:lstStyle/>
        <a:p>
          <a:endParaRPr lang="ru-RU"/>
        </a:p>
      </dgm:t>
    </dgm:pt>
    <dgm:pt modelId="{F610A30D-0561-47CA-83D1-D7CF4E572D7E}">
      <dgm:prSet phldrT="[Текст]" custT="1"/>
      <dgm:spPr/>
      <dgm:t>
        <a:bodyPr/>
        <a:lstStyle/>
        <a:p>
          <a:pPr algn="just"/>
          <a:r>
            <a:rPr lang="ru-RU" sz="1400" b="1" dirty="0"/>
            <a:t>Организатор торгов уведомляет Победителя (Арендатору) и Заказчика (Арендодателя) об итогах в Протоколе торгов.</a:t>
          </a:r>
        </a:p>
      </dgm:t>
    </dgm:pt>
    <dgm:pt modelId="{0978D866-5970-4B3A-997F-9F522E23EA46}" type="parTrans" cxnId="{D14EA0CD-79DD-4999-B9BA-4745656BD8DD}">
      <dgm:prSet/>
      <dgm:spPr/>
      <dgm:t>
        <a:bodyPr/>
        <a:lstStyle/>
        <a:p>
          <a:endParaRPr lang="ru-RU"/>
        </a:p>
      </dgm:t>
    </dgm:pt>
    <dgm:pt modelId="{49951574-1816-4ACB-9251-0211C8790D2E}" type="sibTrans" cxnId="{D14EA0CD-79DD-4999-B9BA-4745656BD8DD}">
      <dgm:prSet/>
      <dgm:spPr/>
      <dgm:t>
        <a:bodyPr/>
        <a:lstStyle/>
        <a:p>
          <a:endParaRPr lang="ru-RU"/>
        </a:p>
      </dgm:t>
    </dgm:pt>
    <dgm:pt modelId="{5C350BEE-5D42-47A0-86ED-967200A3345F}">
      <dgm:prSet phldrT="[Текст]" custT="1"/>
      <dgm:spPr/>
      <dgm:t>
        <a:bodyPr/>
        <a:lstStyle/>
        <a:p>
          <a:pPr algn="just"/>
          <a:r>
            <a:rPr lang="ru-RU" sz="1400" b="1" dirty="0"/>
            <a:t>Арендодатель</a:t>
          </a:r>
          <a:r>
            <a:rPr lang="en-US" sz="1400" b="1" dirty="0"/>
            <a:t> </a:t>
          </a:r>
          <a:r>
            <a:rPr lang="ru-RU" sz="1400" b="1" dirty="0"/>
            <a:t>самостоятельно определяет Победителя и направляет решение Организатору торгов.</a:t>
          </a:r>
        </a:p>
      </dgm:t>
    </dgm:pt>
    <dgm:pt modelId="{2CCB57D9-7094-42A5-AA39-779CC37F56E4}" type="parTrans" cxnId="{3B11A6CA-D59E-4E58-BE30-9AD601D2ACD7}">
      <dgm:prSet/>
      <dgm:spPr/>
      <dgm:t>
        <a:bodyPr/>
        <a:lstStyle/>
        <a:p>
          <a:endParaRPr lang="ru-RU"/>
        </a:p>
      </dgm:t>
    </dgm:pt>
    <dgm:pt modelId="{091E948D-3988-4716-93EA-E886CAD0408C}" type="sibTrans" cxnId="{3B11A6CA-D59E-4E58-BE30-9AD601D2ACD7}">
      <dgm:prSet/>
      <dgm:spPr/>
      <dgm:t>
        <a:bodyPr/>
        <a:lstStyle/>
        <a:p>
          <a:endParaRPr lang="ru-RU"/>
        </a:p>
      </dgm:t>
    </dgm:pt>
    <dgm:pt modelId="{17F38E5D-E99A-4331-8118-762E8B397139}">
      <dgm:prSet phldrT="[Текст]" custT="1"/>
      <dgm:spPr/>
      <dgm:t>
        <a:bodyPr/>
        <a:lstStyle/>
        <a:p>
          <a:pPr algn="just"/>
          <a:r>
            <a:rPr lang="ru-RU" sz="1400" b="1" dirty="0"/>
            <a:t>Направляет на электронную почту </a:t>
          </a:r>
          <a:r>
            <a:rPr lang="en-US" sz="1400" b="0" i="0" u="sng" dirty="0">
              <a:hlinkClick xmlns:r="http://schemas.openxmlformats.org/officeDocument/2006/relationships" r:id="rId1"/>
            </a:rPr>
            <a:t>welcome@railcommerce.com</a:t>
          </a:r>
          <a:r>
            <a:rPr lang="en-US" sz="1400" b="0" i="0" u="sng" dirty="0"/>
            <a:t> </a:t>
          </a:r>
          <a:r>
            <a:rPr lang="ru-RU" sz="1400" b="0" i="0" u="sng" dirty="0"/>
            <a:t> </a:t>
          </a:r>
          <a:r>
            <a:rPr lang="ru-RU" sz="1400" b="1" dirty="0"/>
            <a:t>заполненные документы с перечнем лотов аренды вагонов</a:t>
          </a:r>
        </a:p>
      </dgm:t>
    </dgm:pt>
    <dgm:pt modelId="{6B90298E-701C-4879-9410-94B507A601A5}" type="parTrans" cxnId="{385ED0A6-627E-413D-8BA1-C68164B1C257}">
      <dgm:prSet/>
      <dgm:spPr/>
      <dgm:t>
        <a:bodyPr/>
        <a:lstStyle/>
        <a:p>
          <a:endParaRPr lang="ru-RU"/>
        </a:p>
      </dgm:t>
    </dgm:pt>
    <dgm:pt modelId="{6702A160-6558-4EF5-9EDE-1CA9AEADD694}" type="sibTrans" cxnId="{385ED0A6-627E-413D-8BA1-C68164B1C257}">
      <dgm:prSet/>
      <dgm:spPr/>
      <dgm:t>
        <a:bodyPr/>
        <a:lstStyle/>
        <a:p>
          <a:endParaRPr lang="ru-RU"/>
        </a:p>
      </dgm:t>
    </dgm:pt>
    <dgm:pt modelId="{AAF05DA8-6527-43F7-9790-D4EBB4FB8C91}">
      <dgm:prSet phldrT="[Текст]" custT="1"/>
      <dgm:spPr/>
      <dgm:t>
        <a:bodyPr/>
        <a:lstStyle/>
        <a:p>
          <a:pPr algn="just"/>
          <a:r>
            <a:rPr lang="ru-RU" sz="1400" b="1" dirty="0"/>
            <a:t>Организатор торгов публикует информационную карту тендера</a:t>
          </a:r>
        </a:p>
      </dgm:t>
    </dgm:pt>
    <dgm:pt modelId="{095F8C84-7C78-40DD-BDE1-BEB9CC262270}" type="parTrans" cxnId="{6ABC8F72-B387-4475-8D34-6BCA3EA485F7}">
      <dgm:prSet/>
      <dgm:spPr/>
      <dgm:t>
        <a:bodyPr/>
        <a:lstStyle/>
        <a:p>
          <a:endParaRPr lang="ru-RU"/>
        </a:p>
      </dgm:t>
    </dgm:pt>
    <dgm:pt modelId="{A8889713-C51E-4AAB-9EA9-F8A41C5BA9AA}" type="sibTrans" cxnId="{6ABC8F72-B387-4475-8D34-6BCA3EA485F7}">
      <dgm:prSet/>
      <dgm:spPr/>
      <dgm:t>
        <a:bodyPr/>
        <a:lstStyle/>
        <a:p>
          <a:endParaRPr lang="ru-RU"/>
        </a:p>
      </dgm:t>
    </dgm:pt>
    <dgm:pt modelId="{3A28972C-414A-4CA0-8353-EDBE3E908377}">
      <dgm:prSet phldrT="[Текст]" custT="1"/>
      <dgm:spPr/>
      <dgm:t>
        <a:bodyPr/>
        <a:lstStyle/>
        <a:p>
          <a:pPr algn="just"/>
          <a:r>
            <a:rPr lang="ru-RU" sz="1400" b="1" dirty="0"/>
            <a:t>Заполняют цену и коммерческое предложение Организатору торгов по электронной почте</a:t>
          </a:r>
          <a:r>
            <a:rPr lang="en-US" sz="1400" b="1" dirty="0"/>
            <a:t> </a:t>
          </a:r>
          <a:r>
            <a:rPr lang="en-US" sz="1400" dirty="0">
              <a:hlinkClick xmlns:r="http://schemas.openxmlformats.org/officeDocument/2006/relationships" r:id="rId2"/>
            </a:rPr>
            <a:t>lease</a:t>
          </a:r>
          <a:r>
            <a:rPr lang="ru-RU" sz="1400" dirty="0">
              <a:hlinkClick xmlns:r="http://schemas.openxmlformats.org/officeDocument/2006/relationships" r:id="rId2"/>
            </a:rPr>
            <a:t>@</a:t>
          </a:r>
          <a:r>
            <a:rPr lang="en-US" sz="1400" dirty="0" err="1">
              <a:hlinkClick xmlns:r="http://schemas.openxmlformats.org/officeDocument/2006/relationships" r:id="rId2"/>
            </a:rPr>
            <a:t>railcommerce</a:t>
          </a:r>
          <a:r>
            <a:rPr lang="ru-RU" sz="1400" dirty="0">
              <a:hlinkClick xmlns:r="http://schemas.openxmlformats.org/officeDocument/2006/relationships" r:id="rId2"/>
            </a:rPr>
            <a:t>.</a:t>
          </a:r>
          <a:r>
            <a:rPr lang="en-US" sz="1400" dirty="0">
              <a:hlinkClick xmlns:r="http://schemas.openxmlformats.org/officeDocument/2006/relationships" r:id="rId2"/>
            </a:rPr>
            <a:t>com</a:t>
          </a:r>
          <a:r>
            <a:rPr lang="en-US" sz="1400" dirty="0"/>
            <a:t> </a:t>
          </a:r>
          <a:r>
            <a:rPr lang="ru-RU" sz="1400" b="1" dirty="0"/>
            <a:t>.</a:t>
          </a:r>
        </a:p>
      </dgm:t>
    </dgm:pt>
    <dgm:pt modelId="{E7CD5F06-FC4C-4BAB-8750-C549AD761096}" type="parTrans" cxnId="{1147AB2D-8490-433A-A16F-7E115E7DB9CD}">
      <dgm:prSet/>
      <dgm:spPr/>
      <dgm:t>
        <a:bodyPr/>
        <a:lstStyle/>
        <a:p>
          <a:endParaRPr lang="ru-RU"/>
        </a:p>
      </dgm:t>
    </dgm:pt>
    <dgm:pt modelId="{0272DFAA-CD47-4355-8D56-9150C4BAB4E2}" type="sibTrans" cxnId="{1147AB2D-8490-433A-A16F-7E115E7DB9CD}">
      <dgm:prSet/>
      <dgm:spPr/>
      <dgm:t>
        <a:bodyPr/>
        <a:lstStyle/>
        <a:p>
          <a:endParaRPr lang="ru-RU"/>
        </a:p>
      </dgm:t>
    </dgm:pt>
    <dgm:pt modelId="{9CECB2D4-5072-4937-9E73-B26858F8483D}" type="pres">
      <dgm:prSet presAssocID="{F1FF7C59-EEB2-440E-9FD6-F4A3CB06D18F}" presName="linearFlow" presStyleCnt="0">
        <dgm:presLayoutVars>
          <dgm:dir/>
          <dgm:animLvl val="lvl"/>
          <dgm:resizeHandles val="exact"/>
        </dgm:presLayoutVars>
      </dgm:prSet>
      <dgm:spPr/>
    </dgm:pt>
    <dgm:pt modelId="{1F31A3CC-CC52-4FC8-A0BB-4EDA6D21AE48}" type="pres">
      <dgm:prSet presAssocID="{353813EB-F7E3-48D3-A5E9-FDAFCA0FCA06}" presName="composite" presStyleCnt="0"/>
      <dgm:spPr/>
    </dgm:pt>
    <dgm:pt modelId="{02479D38-A26F-4D7B-BF32-2DB5647E95D5}" type="pres">
      <dgm:prSet presAssocID="{353813EB-F7E3-48D3-A5E9-FDAFCA0FCA0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36BE478-F143-4656-9D3F-22DDCF13FB1B}" type="pres">
      <dgm:prSet presAssocID="{353813EB-F7E3-48D3-A5E9-FDAFCA0FCA06}" presName="parSh" presStyleLbl="node1" presStyleIdx="0" presStyleCnt="3" custScaleX="110894" custLinFactNeighborX="765" custLinFactNeighborY="-37661"/>
      <dgm:spPr/>
    </dgm:pt>
    <dgm:pt modelId="{FC417086-B62E-4AD3-B72F-26C95E2BF127}" type="pres">
      <dgm:prSet presAssocID="{353813EB-F7E3-48D3-A5E9-FDAFCA0FCA06}" presName="desTx" presStyleLbl="fgAcc1" presStyleIdx="0" presStyleCnt="3" custScaleX="145130">
        <dgm:presLayoutVars>
          <dgm:bulletEnabled val="1"/>
        </dgm:presLayoutVars>
      </dgm:prSet>
      <dgm:spPr/>
    </dgm:pt>
    <dgm:pt modelId="{8E26D01B-EB28-46AD-BE2B-91417132D045}" type="pres">
      <dgm:prSet presAssocID="{7B535B35-AB59-4FC5-925D-816B26517830}" presName="sibTrans" presStyleLbl="sibTrans2D1" presStyleIdx="0" presStyleCnt="2"/>
      <dgm:spPr/>
    </dgm:pt>
    <dgm:pt modelId="{954A5F1D-8430-4DC5-ABFE-139810AFDC3D}" type="pres">
      <dgm:prSet presAssocID="{7B535B35-AB59-4FC5-925D-816B26517830}" presName="connTx" presStyleLbl="sibTrans2D1" presStyleIdx="0" presStyleCnt="2"/>
      <dgm:spPr/>
    </dgm:pt>
    <dgm:pt modelId="{58B1437F-0E90-468A-9AF5-D0399B0D711B}" type="pres">
      <dgm:prSet presAssocID="{BE462D19-C8A6-4557-92BD-272CFC93A8F1}" presName="composite" presStyleCnt="0"/>
      <dgm:spPr/>
    </dgm:pt>
    <dgm:pt modelId="{0758ED90-6F1B-4CDF-840A-B62C4A00589D}" type="pres">
      <dgm:prSet presAssocID="{BE462D19-C8A6-4557-92BD-272CFC93A8F1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77C6F6E-160F-4CA5-B586-336EEE36BFB3}" type="pres">
      <dgm:prSet presAssocID="{BE462D19-C8A6-4557-92BD-272CFC93A8F1}" presName="parSh" presStyleLbl="node1" presStyleIdx="1" presStyleCnt="3"/>
      <dgm:spPr/>
    </dgm:pt>
    <dgm:pt modelId="{C32E8D5A-763B-4B21-AE48-C6499A330315}" type="pres">
      <dgm:prSet presAssocID="{BE462D19-C8A6-4557-92BD-272CFC93A8F1}" presName="desTx" presStyleLbl="fgAcc1" presStyleIdx="1" presStyleCnt="3" custScaleX="147882">
        <dgm:presLayoutVars>
          <dgm:bulletEnabled val="1"/>
        </dgm:presLayoutVars>
      </dgm:prSet>
      <dgm:spPr/>
    </dgm:pt>
    <dgm:pt modelId="{36996CFC-7F72-4CC4-A241-123C04BED0FB}" type="pres">
      <dgm:prSet presAssocID="{F6A1D270-4749-4105-AC13-ACCEDC94D65F}" presName="sibTrans" presStyleLbl="sibTrans2D1" presStyleIdx="1" presStyleCnt="2"/>
      <dgm:spPr/>
    </dgm:pt>
    <dgm:pt modelId="{668DAEA4-352C-4ABF-A028-9C9D316E4167}" type="pres">
      <dgm:prSet presAssocID="{F6A1D270-4749-4105-AC13-ACCEDC94D65F}" presName="connTx" presStyleLbl="sibTrans2D1" presStyleIdx="1" presStyleCnt="2"/>
      <dgm:spPr/>
    </dgm:pt>
    <dgm:pt modelId="{FADCD5D4-9EEF-49D3-A1E4-C500C990A87D}" type="pres">
      <dgm:prSet presAssocID="{F3745366-F1F4-4028-9067-923E34C9D23F}" presName="composite" presStyleCnt="0"/>
      <dgm:spPr/>
    </dgm:pt>
    <dgm:pt modelId="{F5845E16-3728-4219-8EF1-0C4291C54C24}" type="pres">
      <dgm:prSet presAssocID="{F3745366-F1F4-4028-9067-923E34C9D23F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9CF21A0-B807-4D8D-8D6C-BC5F718B0B5B}" type="pres">
      <dgm:prSet presAssocID="{F3745366-F1F4-4028-9067-923E34C9D23F}" presName="parSh" presStyleLbl="node1" presStyleIdx="2" presStyleCnt="3"/>
      <dgm:spPr/>
    </dgm:pt>
    <dgm:pt modelId="{146BEA14-DD90-444F-BDD7-01ABF8317C61}" type="pres">
      <dgm:prSet presAssocID="{F3745366-F1F4-4028-9067-923E34C9D23F}" presName="desTx" presStyleLbl="fgAcc1" presStyleIdx="2" presStyleCnt="3" custScaleX="140078">
        <dgm:presLayoutVars>
          <dgm:bulletEnabled val="1"/>
        </dgm:presLayoutVars>
      </dgm:prSet>
      <dgm:spPr/>
    </dgm:pt>
  </dgm:ptLst>
  <dgm:cxnLst>
    <dgm:cxn modelId="{B4001001-0BA5-4CAF-888C-3FFC72E786EC}" type="presOf" srcId="{353813EB-F7E3-48D3-A5E9-FDAFCA0FCA06}" destId="{F36BE478-F143-4656-9D3F-22DDCF13FB1B}" srcOrd="1" destOrd="0" presId="urn:microsoft.com/office/officeart/2005/8/layout/process3"/>
    <dgm:cxn modelId="{C1F59107-8D8C-4FFF-8DAD-15962DB571E5}" type="presOf" srcId="{23CE59FD-4640-4B7C-8C16-65DD2E68E035}" destId="{FC417086-B62E-4AD3-B72F-26C95E2BF127}" srcOrd="0" destOrd="3" presId="urn:microsoft.com/office/officeart/2005/8/layout/process3"/>
    <dgm:cxn modelId="{7287E807-ABF8-4E01-8EC7-1478E558AEBE}" type="presOf" srcId="{7010B206-7D70-451B-B655-34F357633220}" destId="{146BEA14-DD90-444F-BDD7-01ABF8317C61}" srcOrd="0" destOrd="0" presId="urn:microsoft.com/office/officeart/2005/8/layout/process3"/>
    <dgm:cxn modelId="{758A2A0F-8E15-4FAA-BD8A-19FC2A7B909B}" srcId="{BE462D19-C8A6-4557-92BD-272CFC93A8F1}" destId="{DA5DB560-807B-479E-998C-48BA8859989A}" srcOrd="3" destOrd="0" parTransId="{07391059-AAA4-4285-ACD7-B0719B3266D8}" sibTransId="{52651A02-E7EF-4661-864A-13F92AAFBFC6}"/>
    <dgm:cxn modelId="{EE23FB16-89B1-4F21-B2F9-0873F2FEE988}" type="presOf" srcId="{2CF18862-B0DF-417C-89EA-00A29E8C37F1}" destId="{146BEA14-DD90-444F-BDD7-01ABF8317C61}" srcOrd="0" destOrd="1" presId="urn:microsoft.com/office/officeart/2005/8/layout/process3"/>
    <dgm:cxn modelId="{381F741A-AECD-4D0E-B5D8-AB85018CBCBC}" srcId="{353813EB-F7E3-48D3-A5E9-FDAFCA0FCA06}" destId="{23CE59FD-4640-4B7C-8C16-65DD2E68E035}" srcOrd="3" destOrd="0" parTransId="{50533423-3665-4C24-8E8D-D55758419AFE}" sibTransId="{5A17267E-66D9-4B09-B981-A0B010C2AE85}"/>
    <dgm:cxn modelId="{9FB32F29-9510-4A98-9B1C-E7D9CD36B106}" srcId="{BE462D19-C8A6-4557-92BD-272CFC93A8F1}" destId="{038BD376-322C-4768-B472-3F365616F84A}" srcOrd="1" destOrd="0" parTransId="{C4B382B3-D02D-40A0-BDCE-05F7E2613E86}" sibTransId="{0850153D-AE14-472F-A8FC-A610E5C7179F}"/>
    <dgm:cxn modelId="{1147AB2D-8490-433A-A16F-7E115E7DB9CD}" srcId="{BE462D19-C8A6-4557-92BD-272CFC93A8F1}" destId="{3A28972C-414A-4CA0-8353-EDBE3E908377}" srcOrd="4" destOrd="0" parTransId="{E7CD5F06-FC4C-4BAB-8750-C549AD761096}" sibTransId="{0272DFAA-CD47-4355-8D56-9150C4BAB4E2}"/>
    <dgm:cxn modelId="{53CF062F-230B-4911-A1DC-DE7B23BC385B}" type="presOf" srcId="{F6A1D270-4749-4105-AC13-ACCEDC94D65F}" destId="{36996CFC-7F72-4CC4-A241-123C04BED0FB}" srcOrd="0" destOrd="0" presId="urn:microsoft.com/office/officeart/2005/8/layout/process3"/>
    <dgm:cxn modelId="{AF940B33-025E-4BE3-8FAC-447B7F35AAD8}" type="presOf" srcId="{0D4004B3-A593-4F9E-893C-A22241678328}" destId="{FC417086-B62E-4AD3-B72F-26C95E2BF127}" srcOrd="0" destOrd="0" presId="urn:microsoft.com/office/officeart/2005/8/layout/process3"/>
    <dgm:cxn modelId="{A76F3439-A4C7-444F-AB78-6C0200AB006A}" srcId="{F1FF7C59-EEB2-440E-9FD6-F4A3CB06D18F}" destId="{353813EB-F7E3-48D3-A5E9-FDAFCA0FCA06}" srcOrd="0" destOrd="0" parTransId="{AB11692A-193A-481F-AE9B-707762EEE174}" sibTransId="{7B535B35-AB59-4FC5-925D-816B26517830}"/>
    <dgm:cxn modelId="{B1B0A23F-067D-4101-B805-38DCF182CAC9}" srcId="{F3745366-F1F4-4028-9067-923E34C9D23F}" destId="{2CF18862-B0DF-417C-89EA-00A29E8C37F1}" srcOrd="1" destOrd="0" parTransId="{564076CF-FE65-45B3-9194-652A61E28264}" sibTransId="{3AE0E36C-C802-4E6E-920A-C9A0BC53BBDC}"/>
    <dgm:cxn modelId="{7844175B-C5BE-4D48-BA60-6574A323E0D7}" type="presOf" srcId="{BE462D19-C8A6-4557-92BD-272CFC93A8F1}" destId="{0758ED90-6F1B-4CDF-840A-B62C4A00589D}" srcOrd="0" destOrd="0" presId="urn:microsoft.com/office/officeart/2005/8/layout/process3"/>
    <dgm:cxn modelId="{1244F242-C939-4198-94F7-02A3F3452828}" type="presOf" srcId="{AAF05DA8-6527-43F7-9790-D4EBB4FB8C91}" destId="{C32E8D5A-763B-4B21-AE48-C6499A330315}" srcOrd="0" destOrd="2" presId="urn:microsoft.com/office/officeart/2005/8/layout/process3"/>
    <dgm:cxn modelId="{B1DE4448-D598-4041-9764-B69244B1DEF1}" type="presOf" srcId="{7B535B35-AB59-4FC5-925D-816B26517830}" destId="{954A5F1D-8430-4DC5-ABFE-139810AFDC3D}" srcOrd="1" destOrd="0" presId="urn:microsoft.com/office/officeart/2005/8/layout/process3"/>
    <dgm:cxn modelId="{840C764D-B5EE-4FC7-8D26-2506FFAFB866}" srcId="{BE462D19-C8A6-4557-92BD-272CFC93A8F1}" destId="{9963ECE1-E807-4858-9E00-9DD7536EAFBF}" srcOrd="0" destOrd="0" parTransId="{39003F0E-AC18-46D3-AE4A-07C34D92BCF9}" sibTransId="{84EB370A-B077-4624-B3A8-B2B3BBEF39B2}"/>
    <dgm:cxn modelId="{9DB87E4E-F627-4D06-902C-591478656D50}" type="presOf" srcId="{5C350BEE-5D42-47A0-86ED-967200A3345F}" destId="{146BEA14-DD90-444F-BDD7-01ABF8317C61}" srcOrd="0" destOrd="2" presId="urn:microsoft.com/office/officeart/2005/8/layout/process3"/>
    <dgm:cxn modelId="{D8983350-D76D-43C6-B7D0-BF7762C684B3}" type="presOf" srcId="{F610A30D-0561-47CA-83D1-D7CF4E572D7E}" destId="{146BEA14-DD90-444F-BDD7-01ABF8317C61}" srcOrd="0" destOrd="3" presId="urn:microsoft.com/office/officeart/2005/8/layout/process3"/>
    <dgm:cxn modelId="{6ABC8F72-B387-4475-8D34-6BCA3EA485F7}" srcId="{BE462D19-C8A6-4557-92BD-272CFC93A8F1}" destId="{AAF05DA8-6527-43F7-9790-D4EBB4FB8C91}" srcOrd="2" destOrd="0" parTransId="{095F8C84-7C78-40DD-BDE1-BEB9CC262270}" sibTransId="{A8889713-C51E-4AAB-9EA9-F8A41C5BA9AA}"/>
    <dgm:cxn modelId="{E5A70057-B66B-4D1B-80DD-B4BC23F0DCA3}" srcId="{F3745366-F1F4-4028-9067-923E34C9D23F}" destId="{7010B206-7D70-451B-B655-34F357633220}" srcOrd="0" destOrd="0" parTransId="{9F3D73F4-7282-4AF4-B59F-6BF8A73B155B}" sibTransId="{A9C04E24-7841-4628-95EF-754EE718CF01}"/>
    <dgm:cxn modelId="{A4CBC458-CC6D-4BDB-872D-82310052C127}" type="presOf" srcId="{038BD376-322C-4768-B472-3F365616F84A}" destId="{C32E8D5A-763B-4B21-AE48-C6499A330315}" srcOrd="0" destOrd="1" presId="urn:microsoft.com/office/officeart/2005/8/layout/process3"/>
    <dgm:cxn modelId="{6A63D57C-3EF3-4AF1-B1F2-78267D8BD05D}" type="presOf" srcId="{353813EB-F7E3-48D3-A5E9-FDAFCA0FCA06}" destId="{02479D38-A26F-4D7B-BF32-2DB5647E95D5}" srcOrd="0" destOrd="0" presId="urn:microsoft.com/office/officeart/2005/8/layout/process3"/>
    <dgm:cxn modelId="{F2F1427F-A7FC-42FD-966E-C7CCB3EE2DB9}" type="presOf" srcId="{9963ECE1-E807-4858-9E00-9DD7536EAFBF}" destId="{C32E8D5A-763B-4B21-AE48-C6499A330315}" srcOrd="0" destOrd="0" presId="urn:microsoft.com/office/officeart/2005/8/layout/process3"/>
    <dgm:cxn modelId="{A28B4A84-426F-4A87-8740-57AA072E0198}" type="presOf" srcId="{F3745366-F1F4-4028-9067-923E34C9D23F}" destId="{99CF21A0-B807-4D8D-8D6C-BC5F718B0B5B}" srcOrd="1" destOrd="0" presId="urn:microsoft.com/office/officeart/2005/8/layout/process3"/>
    <dgm:cxn modelId="{1F99FA9A-BEF3-4D9D-8389-D001B0FA8BFB}" type="presOf" srcId="{F3745366-F1F4-4028-9067-923E34C9D23F}" destId="{F5845E16-3728-4219-8EF1-0C4291C54C24}" srcOrd="0" destOrd="0" presId="urn:microsoft.com/office/officeart/2005/8/layout/process3"/>
    <dgm:cxn modelId="{AB0A709D-0680-470A-BBE5-F27B9376DE35}" type="presOf" srcId="{F1FF7C59-EEB2-440E-9FD6-F4A3CB06D18F}" destId="{9CECB2D4-5072-4937-9E73-B26858F8483D}" srcOrd="0" destOrd="0" presId="urn:microsoft.com/office/officeart/2005/8/layout/process3"/>
    <dgm:cxn modelId="{16207DA1-3FF4-4AA4-A62E-2D1BE9DC2A05}" type="presOf" srcId="{BE462D19-C8A6-4557-92BD-272CFC93A8F1}" destId="{277C6F6E-160F-4CA5-B586-336EEE36BFB3}" srcOrd="1" destOrd="0" presId="urn:microsoft.com/office/officeart/2005/8/layout/process3"/>
    <dgm:cxn modelId="{58CB58A3-9F0A-486A-B0FA-1395342198E5}" srcId="{353813EB-F7E3-48D3-A5E9-FDAFCA0FCA06}" destId="{10570ADC-1327-4979-8B31-34BC58815D7C}" srcOrd="1" destOrd="0" parTransId="{53F8A937-6B5C-415E-A463-62A012E6C6A3}" sibTransId="{0702FA47-A91C-4D3E-B06E-9F9EBD456D83}"/>
    <dgm:cxn modelId="{385ED0A6-627E-413D-8BA1-C68164B1C257}" srcId="{353813EB-F7E3-48D3-A5E9-FDAFCA0FCA06}" destId="{17F38E5D-E99A-4331-8118-762E8B397139}" srcOrd="2" destOrd="0" parTransId="{6B90298E-701C-4879-9410-94B507A601A5}" sibTransId="{6702A160-6558-4EF5-9EDE-1CA9AEADD694}"/>
    <dgm:cxn modelId="{5C788AB4-1AA6-4AF7-8A51-89BC27E84237}" type="presOf" srcId="{10570ADC-1327-4979-8B31-34BC58815D7C}" destId="{FC417086-B62E-4AD3-B72F-26C95E2BF127}" srcOrd="0" destOrd="1" presId="urn:microsoft.com/office/officeart/2005/8/layout/process3"/>
    <dgm:cxn modelId="{F94A53B5-725F-4A09-B3C9-37CE6209A6A4}" type="presOf" srcId="{DA5DB560-807B-479E-998C-48BA8859989A}" destId="{C32E8D5A-763B-4B21-AE48-C6499A330315}" srcOrd="0" destOrd="3" presId="urn:microsoft.com/office/officeart/2005/8/layout/process3"/>
    <dgm:cxn modelId="{06E339B7-F1EC-4D00-BDDA-270B51107C8A}" type="presOf" srcId="{3A28972C-414A-4CA0-8353-EDBE3E908377}" destId="{C32E8D5A-763B-4B21-AE48-C6499A330315}" srcOrd="0" destOrd="4" presId="urn:microsoft.com/office/officeart/2005/8/layout/process3"/>
    <dgm:cxn modelId="{35766BC7-BEF2-4893-B66B-DE98CCE2CEF7}" srcId="{F1FF7C59-EEB2-440E-9FD6-F4A3CB06D18F}" destId="{BE462D19-C8A6-4557-92BD-272CFC93A8F1}" srcOrd="1" destOrd="0" parTransId="{77E59316-31B4-4377-81B3-49B10FB9720E}" sibTransId="{F6A1D270-4749-4105-AC13-ACCEDC94D65F}"/>
    <dgm:cxn modelId="{3B11A6CA-D59E-4E58-BE30-9AD601D2ACD7}" srcId="{F3745366-F1F4-4028-9067-923E34C9D23F}" destId="{5C350BEE-5D42-47A0-86ED-967200A3345F}" srcOrd="2" destOrd="0" parTransId="{2CCB57D9-7094-42A5-AA39-779CC37F56E4}" sibTransId="{091E948D-3988-4716-93EA-E886CAD0408C}"/>
    <dgm:cxn modelId="{D14EA0CD-79DD-4999-B9BA-4745656BD8DD}" srcId="{F3745366-F1F4-4028-9067-923E34C9D23F}" destId="{F610A30D-0561-47CA-83D1-D7CF4E572D7E}" srcOrd="3" destOrd="0" parTransId="{0978D866-5970-4B3A-997F-9F522E23EA46}" sibTransId="{49951574-1816-4ACB-9251-0211C8790D2E}"/>
    <dgm:cxn modelId="{B99AD5CD-1B8C-4C53-AA76-0F8EC54A4403}" type="presOf" srcId="{F6A1D270-4749-4105-AC13-ACCEDC94D65F}" destId="{668DAEA4-352C-4ABF-A028-9C9D316E4167}" srcOrd="1" destOrd="0" presId="urn:microsoft.com/office/officeart/2005/8/layout/process3"/>
    <dgm:cxn modelId="{689813D8-06A1-469D-B560-9F9DC4F72A4A}" srcId="{F1FF7C59-EEB2-440E-9FD6-F4A3CB06D18F}" destId="{F3745366-F1F4-4028-9067-923E34C9D23F}" srcOrd="2" destOrd="0" parTransId="{65BB2126-B8BB-4949-909B-B1C5F2D5ABDC}" sibTransId="{F6C95425-4282-4251-BE11-E385E44B2D12}"/>
    <dgm:cxn modelId="{667D61DD-CAF5-43F0-90B9-AF8ADDF3CCB5}" srcId="{353813EB-F7E3-48D3-A5E9-FDAFCA0FCA06}" destId="{0D4004B3-A593-4F9E-893C-A22241678328}" srcOrd="0" destOrd="0" parTransId="{F98B77F2-81FC-48EF-A1F6-290F5E348402}" sibTransId="{D17ADD73-BBF9-4403-B831-F82216A58342}"/>
    <dgm:cxn modelId="{131FA6F3-3757-4CF6-B7C8-BB6F47A36987}" type="presOf" srcId="{17F38E5D-E99A-4331-8118-762E8B397139}" destId="{FC417086-B62E-4AD3-B72F-26C95E2BF127}" srcOrd="0" destOrd="2" presId="urn:microsoft.com/office/officeart/2005/8/layout/process3"/>
    <dgm:cxn modelId="{041513F6-2954-4C90-98E2-C27094311E9E}" type="presOf" srcId="{7B535B35-AB59-4FC5-925D-816B26517830}" destId="{8E26D01B-EB28-46AD-BE2B-91417132D045}" srcOrd="0" destOrd="0" presId="urn:microsoft.com/office/officeart/2005/8/layout/process3"/>
    <dgm:cxn modelId="{B14106B6-E7A8-47DF-A3DD-75AB5D87B7F0}" type="presParOf" srcId="{9CECB2D4-5072-4937-9E73-B26858F8483D}" destId="{1F31A3CC-CC52-4FC8-A0BB-4EDA6D21AE48}" srcOrd="0" destOrd="0" presId="urn:microsoft.com/office/officeart/2005/8/layout/process3"/>
    <dgm:cxn modelId="{D0D1CB70-0D79-402F-B564-3AE77CD7B9BE}" type="presParOf" srcId="{1F31A3CC-CC52-4FC8-A0BB-4EDA6D21AE48}" destId="{02479D38-A26F-4D7B-BF32-2DB5647E95D5}" srcOrd="0" destOrd="0" presId="urn:microsoft.com/office/officeart/2005/8/layout/process3"/>
    <dgm:cxn modelId="{2F979126-7BC7-4D7A-9EA1-64EBC8FC8859}" type="presParOf" srcId="{1F31A3CC-CC52-4FC8-A0BB-4EDA6D21AE48}" destId="{F36BE478-F143-4656-9D3F-22DDCF13FB1B}" srcOrd="1" destOrd="0" presId="urn:microsoft.com/office/officeart/2005/8/layout/process3"/>
    <dgm:cxn modelId="{16C098EF-057A-48B8-B1E9-B84DA7E98354}" type="presParOf" srcId="{1F31A3CC-CC52-4FC8-A0BB-4EDA6D21AE48}" destId="{FC417086-B62E-4AD3-B72F-26C95E2BF127}" srcOrd="2" destOrd="0" presId="urn:microsoft.com/office/officeart/2005/8/layout/process3"/>
    <dgm:cxn modelId="{4DF56318-0897-4C57-99D0-52D73E09493D}" type="presParOf" srcId="{9CECB2D4-5072-4937-9E73-B26858F8483D}" destId="{8E26D01B-EB28-46AD-BE2B-91417132D045}" srcOrd="1" destOrd="0" presId="urn:microsoft.com/office/officeart/2005/8/layout/process3"/>
    <dgm:cxn modelId="{B6BDD25C-ECC1-4949-AE72-F8D223109C68}" type="presParOf" srcId="{8E26D01B-EB28-46AD-BE2B-91417132D045}" destId="{954A5F1D-8430-4DC5-ABFE-139810AFDC3D}" srcOrd="0" destOrd="0" presId="urn:microsoft.com/office/officeart/2005/8/layout/process3"/>
    <dgm:cxn modelId="{B47A583D-2858-41BA-A261-C42677D9EDAA}" type="presParOf" srcId="{9CECB2D4-5072-4937-9E73-B26858F8483D}" destId="{58B1437F-0E90-468A-9AF5-D0399B0D711B}" srcOrd="2" destOrd="0" presId="urn:microsoft.com/office/officeart/2005/8/layout/process3"/>
    <dgm:cxn modelId="{79C76C92-FEFC-4834-AC08-AB68018CADDA}" type="presParOf" srcId="{58B1437F-0E90-468A-9AF5-D0399B0D711B}" destId="{0758ED90-6F1B-4CDF-840A-B62C4A00589D}" srcOrd="0" destOrd="0" presId="urn:microsoft.com/office/officeart/2005/8/layout/process3"/>
    <dgm:cxn modelId="{CEB65155-E969-44D4-8DA2-3EFEF9709012}" type="presParOf" srcId="{58B1437F-0E90-468A-9AF5-D0399B0D711B}" destId="{277C6F6E-160F-4CA5-B586-336EEE36BFB3}" srcOrd="1" destOrd="0" presId="urn:microsoft.com/office/officeart/2005/8/layout/process3"/>
    <dgm:cxn modelId="{3D9C1F35-0C47-44FC-944E-A8529EB460C6}" type="presParOf" srcId="{58B1437F-0E90-468A-9AF5-D0399B0D711B}" destId="{C32E8D5A-763B-4B21-AE48-C6499A330315}" srcOrd="2" destOrd="0" presId="urn:microsoft.com/office/officeart/2005/8/layout/process3"/>
    <dgm:cxn modelId="{1876FFE7-A310-411F-9A9E-AD7564FD73EB}" type="presParOf" srcId="{9CECB2D4-5072-4937-9E73-B26858F8483D}" destId="{36996CFC-7F72-4CC4-A241-123C04BED0FB}" srcOrd="3" destOrd="0" presId="urn:microsoft.com/office/officeart/2005/8/layout/process3"/>
    <dgm:cxn modelId="{41369832-2915-4B9E-A2EE-35D35EE3C83E}" type="presParOf" srcId="{36996CFC-7F72-4CC4-A241-123C04BED0FB}" destId="{668DAEA4-352C-4ABF-A028-9C9D316E4167}" srcOrd="0" destOrd="0" presId="urn:microsoft.com/office/officeart/2005/8/layout/process3"/>
    <dgm:cxn modelId="{8116A49C-71B1-45BF-A978-35FB1A9DCFB1}" type="presParOf" srcId="{9CECB2D4-5072-4937-9E73-B26858F8483D}" destId="{FADCD5D4-9EEF-49D3-A1E4-C500C990A87D}" srcOrd="4" destOrd="0" presId="urn:microsoft.com/office/officeart/2005/8/layout/process3"/>
    <dgm:cxn modelId="{E9429A26-F8ED-4881-8EDE-A0C05CDC6335}" type="presParOf" srcId="{FADCD5D4-9EEF-49D3-A1E4-C500C990A87D}" destId="{F5845E16-3728-4219-8EF1-0C4291C54C24}" srcOrd="0" destOrd="0" presId="urn:microsoft.com/office/officeart/2005/8/layout/process3"/>
    <dgm:cxn modelId="{9CB5AAF4-7D6B-4E81-B414-CC8FFE18E9C1}" type="presParOf" srcId="{FADCD5D4-9EEF-49D3-A1E4-C500C990A87D}" destId="{99CF21A0-B807-4D8D-8D6C-BC5F718B0B5B}" srcOrd="1" destOrd="0" presId="urn:microsoft.com/office/officeart/2005/8/layout/process3"/>
    <dgm:cxn modelId="{EFC5A320-5091-4DED-8B29-C365DD664250}" type="presParOf" srcId="{FADCD5D4-9EEF-49D3-A1E4-C500C990A87D}" destId="{146BEA14-DD90-444F-BDD7-01ABF8317C6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BE478-F143-4656-9D3F-22DDCF13FB1B}">
      <dsp:nvSpPr>
        <dsp:cNvPr id="0" name=""/>
        <dsp:cNvSpPr/>
      </dsp:nvSpPr>
      <dsp:spPr>
        <a:xfrm>
          <a:off x="23613" y="-416755"/>
          <a:ext cx="2310784" cy="12502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Арендодателю отправить Заявку на участие</a:t>
          </a:r>
        </a:p>
      </dsp:txBody>
      <dsp:txXfrm>
        <a:off x="23613" y="-416755"/>
        <a:ext cx="2310784" cy="833510"/>
      </dsp:txXfrm>
    </dsp:sp>
    <dsp:sp modelId="{FC417086-B62E-4AD3-B72F-26C95E2BF127}">
      <dsp:nvSpPr>
        <dsp:cNvPr id="0" name=""/>
        <dsp:cNvSpPr/>
      </dsp:nvSpPr>
      <dsp:spPr>
        <a:xfrm>
          <a:off x="77007" y="416755"/>
          <a:ext cx="3024186" cy="3858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Арендодатель запрашивает шаблон Заявки на торги и информационной карты у Биржи Вагонов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Направляет на электронную почту </a:t>
          </a:r>
          <a:r>
            <a:rPr lang="en-US" sz="1400" b="0" i="0" u="sng" kern="1200" dirty="0">
              <a:hlinkClick xmlns:r="http://schemas.openxmlformats.org/officeDocument/2006/relationships" r:id="rId1"/>
            </a:rPr>
            <a:t>welcome@railcommerce.com</a:t>
          </a:r>
          <a:r>
            <a:rPr lang="en-US" sz="1400" b="0" i="0" u="sng" kern="1200" dirty="0"/>
            <a:t> </a:t>
          </a:r>
          <a:r>
            <a:rPr lang="ru-RU" sz="1400" b="0" i="0" u="sng" kern="1200" dirty="0"/>
            <a:t> </a:t>
          </a:r>
          <a:r>
            <a:rPr lang="ru-RU" sz="1400" b="1" kern="1200" dirty="0"/>
            <a:t>заполненные документы с перечнем лотов аренды вагонов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Организатор проверяет документы и  направляет по электронной почте информацию о доступе Арендодателя к размещению лотов на электронной площадке</a:t>
          </a:r>
        </a:p>
      </dsp:txBody>
      <dsp:txXfrm>
        <a:off x="165582" y="505330"/>
        <a:ext cx="2847036" cy="3681786"/>
      </dsp:txXfrm>
    </dsp:sp>
    <dsp:sp modelId="{8E26D01B-EB28-46AD-BE2B-91417132D045}">
      <dsp:nvSpPr>
        <dsp:cNvPr id="0" name=""/>
        <dsp:cNvSpPr/>
      </dsp:nvSpPr>
      <dsp:spPr>
        <a:xfrm>
          <a:off x="2753296" y="-259146"/>
          <a:ext cx="888065" cy="518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b="1" kern="1200"/>
        </a:p>
      </dsp:txBody>
      <dsp:txXfrm>
        <a:off x="2753296" y="-155487"/>
        <a:ext cx="732577" cy="310975"/>
      </dsp:txXfrm>
    </dsp:sp>
    <dsp:sp modelId="{277C6F6E-160F-4CA5-B586-336EEE36BFB3}">
      <dsp:nvSpPr>
        <dsp:cNvPr id="0" name=""/>
        <dsp:cNvSpPr/>
      </dsp:nvSpPr>
      <dsp:spPr>
        <a:xfrm>
          <a:off x="4009992" y="-416755"/>
          <a:ext cx="2083777" cy="1250266"/>
        </a:xfrm>
        <a:prstGeom prst="roundRect">
          <a:avLst>
            <a:gd name="adj" fmla="val 10000"/>
          </a:avLst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Заполнить условия аренды и опубликовать Лоты</a:t>
          </a:r>
        </a:p>
      </dsp:txBody>
      <dsp:txXfrm>
        <a:off x="4009992" y="-416755"/>
        <a:ext cx="2083777" cy="833510"/>
      </dsp:txXfrm>
    </dsp:sp>
    <dsp:sp modelId="{C32E8D5A-763B-4B21-AE48-C6499A330315}">
      <dsp:nvSpPr>
        <dsp:cNvPr id="0" name=""/>
        <dsp:cNvSpPr/>
      </dsp:nvSpPr>
      <dsp:spPr>
        <a:xfrm>
          <a:off x="3937150" y="416755"/>
          <a:ext cx="3081531" cy="3858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Заказчик заполняет  и публикует Лоты Аренды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Организатор торгов публикует информационную карту тендера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Аккредитованные к торгам Участники скачивают шаблон коммерческого предложения на основании </a:t>
          </a:r>
          <a:r>
            <a:rPr lang="ru-RU" sz="1400" b="1" kern="1200" dirty="0" err="1"/>
            <a:t>инфокарты</a:t>
          </a:r>
          <a:r>
            <a:rPr lang="ru-RU" sz="1400" b="1" kern="1200" dirty="0"/>
            <a:t>  Арендодателя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Заполняют цену и коммерческое предложение Организатору торгов по электронной почте</a:t>
          </a:r>
          <a:r>
            <a:rPr lang="en-US" sz="1400" b="1" kern="1200" dirty="0"/>
            <a:t> </a:t>
          </a:r>
          <a:r>
            <a:rPr lang="en-US" sz="1400" kern="1200" dirty="0">
              <a:hlinkClick xmlns:r="http://schemas.openxmlformats.org/officeDocument/2006/relationships" r:id="rId2"/>
            </a:rPr>
            <a:t>lease</a:t>
          </a:r>
          <a:r>
            <a:rPr lang="ru-RU" sz="1400" kern="1200" dirty="0">
              <a:hlinkClick xmlns:r="http://schemas.openxmlformats.org/officeDocument/2006/relationships" r:id="rId2"/>
            </a:rPr>
            <a:t>@</a:t>
          </a:r>
          <a:r>
            <a:rPr lang="en-US" sz="1400" kern="1200" dirty="0" err="1">
              <a:hlinkClick xmlns:r="http://schemas.openxmlformats.org/officeDocument/2006/relationships" r:id="rId2"/>
            </a:rPr>
            <a:t>railcommerce</a:t>
          </a:r>
          <a:r>
            <a:rPr lang="ru-RU" sz="1400" kern="1200" dirty="0">
              <a:hlinkClick xmlns:r="http://schemas.openxmlformats.org/officeDocument/2006/relationships" r:id="rId2"/>
            </a:rPr>
            <a:t>.</a:t>
          </a:r>
          <a:r>
            <a:rPr lang="en-US" sz="1400" kern="1200" dirty="0">
              <a:hlinkClick xmlns:r="http://schemas.openxmlformats.org/officeDocument/2006/relationships" r:id="rId2"/>
            </a:rPr>
            <a:t>com</a:t>
          </a:r>
          <a:r>
            <a:rPr lang="en-US" sz="1400" kern="1200" dirty="0"/>
            <a:t> </a:t>
          </a:r>
          <a:r>
            <a:rPr lang="ru-RU" sz="1400" b="1" kern="1200" dirty="0"/>
            <a:t>.</a:t>
          </a:r>
        </a:p>
      </dsp:txBody>
      <dsp:txXfrm>
        <a:off x="4027405" y="507010"/>
        <a:ext cx="2901021" cy="3678426"/>
      </dsp:txXfrm>
    </dsp:sp>
    <dsp:sp modelId="{36996CFC-7F72-4CC4-A241-123C04BED0FB}">
      <dsp:nvSpPr>
        <dsp:cNvPr id="0" name=""/>
        <dsp:cNvSpPr/>
      </dsp:nvSpPr>
      <dsp:spPr>
        <a:xfrm>
          <a:off x="6533987" y="-259146"/>
          <a:ext cx="933261" cy="518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b="1" kern="1200"/>
        </a:p>
      </dsp:txBody>
      <dsp:txXfrm>
        <a:off x="6533987" y="-155487"/>
        <a:ext cx="777773" cy="310975"/>
      </dsp:txXfrm>
    </dsp:sp>
    <dsp:sp modelId="{99CF21A0-B807-4D8D-8D6C-BC5F718B0B5B}">
      <dsp:nvSpPr>
        <dsp:cNvPr id="0" name=""/>
        <dsp:cNvSpPr/>
      </dsp:nvSpPr>
      <dsp:spPr>
        <a:xfrm>
          <a:off x="7854640" y="-416755"/>
          <a:ext cx="2083777" cy="1250266"/>
        </a:xfrm>
        <a:prstGeom prst="roundRect">
          <a:avLst>
            <a:gd name="adj" fmla="val 1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Победитель заключает договор с Арендодателем</a:t>
          </a:r>
        </a:p>
      </dsp:txBody>
      <dsp:txXfrm>
        <a:off x="7854640" y="-416755"/>
        <a:ext cx="2083777" cy="833510"/>
      </dsp:txXfrm>
    </dsp:sp>
    <dsp:sp modelId="{146BEA14-DD90-444F-BDD7-01ABF8317C61}">
      <dsp:nvSpPr>
        <dsp:cNvPr id="0" name=""/>
        <dsp:cNvSpPr/>
      </dsp:nvSpPr>
      <dsp:spPr>
        <a:xfrm>
          <a:off x="7863107" y="416755"/>
          <a:ext cx="2918913" cy="3858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 По окончании приема предложений Организатор направляет Заказчику по электронной почте свод предложений Участников (Участникам присваиваются номера, наименование не раскрывается)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Арендодатель</a:t>
          </a:r>
          <a:r>
            <a:rPr lang="en-US" sz="1400" b="1" kern="1200" dirty="0"/>
            <a:t> </a:t>
          </a:r>
          <a:r>
            <a:rPr lang="ru-RU" sz="1400" b="1" kern="1200" dirty="0"/>
            <a:t>самостоятельно определяет Победителя и направляет решение Организатору торгов.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Организатор торгов уведомляет Победителя (Арендатору) и Заказчика (Арендодателя) об итогах в Протоколе торгов.</a:t>
          </a:r>
        </a:p>
      </dsp:txBody>
      <dsp:txXfrm>
        <a:off x="7948599" y="502247"/>
        <a:ext cx="2747929" cy="3687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6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7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8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61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6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4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51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99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8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4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48985" y="41497"/>
            <a:ext cx="33898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Аренда вагонов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47567430"/>
              </p:ext>
            </p:extLst>
          </p:nvPr>
        </p:nvGraphicFramePr>
        <p:xfrm>
          <a:off x="726570" y="1718867"/>
          <a:ext cx="10789694" cy="385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3378" y="526239"/>
            <a:ext cx="102177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dirty="0">
                <a:ln/>
                <a:solidFill>
                  <a:srgbClr val="EE833A"/>
                </a:solidFill>
              </a:rPr>
              <a:t>Заказчики торгов:	Операторы подвижного состава</a:t>
            </a:r>
          </a:p>
          <a:p>
            <a:r>
              <a:rPr lang="ru-RU" sz="2000" b="1" dirty="0">
                <a:ln/>
                <a:solidFill>
                  <a:srgbClr val="EE833A"/>
                </a:solidFill>
              </a:rPr>
              <a:t>Участники торгов:	Операторы и Грузовладельцы</a:t>
            </a:r>
          </a:p>
        </p:txBody>
      </p:sp>
      <p:sp>
        <p:nvSpPr>
          <p:cNvPr id="2" name="Стрелка: штриховая вправо 1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07040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6BE478-F143-4656-9D3F-22DDCF13F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>
                                            <p:graphicEl>
                                              <a:dgm id="{F36BE478-F143-4656-9D3F-22DDCF13F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graphicEl>
                                              <a:dgm id="{F36BE478-F143-4656-9D3F-22DDCF13F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26D01B-EB28-46AD-BE2B-91417132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graphicEl>
                                              <a:dgm id="{8E26D01B-EB28-46AD-BE2B-91417132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graphicEl>
                                              <a:dgm id="{8E26D01B-EB28-46AD-BE2B-91417132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7C6F6E-160F-4CA5-B586-336EEE36B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graphicEl>
                                              <a:dgm id="{277C6F6E-160F-4CA5-B586-336EEE36B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graphicEl>
                                              <a:dgm id="{277C6F6E-160F-4CA5-B586-336EEE36B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996CFC-7F72-4CC4-A241-123C04BED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graphicEl>
                                              <a:dgm id="{36996CFC-7F72-4CC4-A241-123C04BED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graphicEl>
                                              <a:dgm id="{36996CFC-7F72-4CC4-A241-123C04BED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CF21A0-B807-4D8D-8D6C-BC5F718B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graphicEl>
                                              <a:dgm id="{99CF21A0-B807-4D8D-8D6C-BC5F718B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graphicEl>
                                              <a:dgm id="{99CF21A0-B807-4D8D-8D6C-BC5F718B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417086-B62E-4AD3-B72F-26C95E2BF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graphicEl>
                                              <a:dgm id="{FC417086-B62E-4AD3-B72F-26C95E2BF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graphicEl>
                                              <a:dgm id="{FC417086-B62E-4AD3-B72F-26C95E2BF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2E8D5A-763B-4B21-AE48-C6499A330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>
                                            <p:graphicEl>
                                              <a:dgm id="{C32E8D5A-763B-4B21-AE48-C6499A330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>
                                            <p:graphicEl>
                                              <a:dgm id="{C32E8D5A-763B-4B21-AE48-C6499A330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6BEA14-DD90-444F-BDD7-01ABF831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graphicEl>
                                              <a:dgm id="{146BEA14-DD90-444F-BDD7-01ABF831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>
                                            <p:graphicEl>
                                              <a:dgm id="{146BEA14-DD90-444F-BDD7-01ABF831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AtOnce"/>
        </p:bldSub>
      </p:bldGraphic>
      <p:bldP spid="7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056" y="1425851"/>
            <a:ext cx="7641511" cy="48370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4786" y="392225"/>
            <a:ext cx="57025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1. ВОЙТИ В ЛИЧНЫЙ КАБИНЕТ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9028052" y="579654"/>
            <a:ext cx="1602298" cy="746072"/>
          </a:xfrm>
          <a:prstGeom prst="wedgeRectCallout">
            <a:avLst>
              <a:gd name="adj1" fmla="val -49506"/>
              <a:gd name="adj2" fmla="val 6849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ВОЙТИ В ЛИЧНЫЙ КАБИНЕТ</a:t>
            </a:r>
          </a:p>
        </p:txBody>
      </p:sp>
      <p:sp>
        <p:nvSpPr>
          <p:cNvPr id="10" name="Облачко с текстом: прямоугольное 9"/>
          <p:cNvSpPr/>
          <p:nvPr/>
        </p:nvSpPr>
        <p:spPr>
          <a:xfrm>
            <a:off x="6451811" y="479530"/>
            <a:ext cx="2115424" cy="746071"/>
          </a:xfrm>
          <a:prstGeom prst="wedgeRectCallout">
            <a:avLst>
              <a:gd name="adj1" fmla="val 40042"/>
              <a:gd name="adj2" fmla="val 7809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ПРОЙТИ БЕСПЛАТНУЮ РЕГИСТРАЦИЮ</a:t>
            </a:r>
          </a:p>
        </p:txBody>
      </p:sp>
      <p:sp>
        <p:nvSpPr>
          <p:cNvPr id="11" name="Стрелка: штриховая вправо 10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60905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701" y="676575"/>
            <a:ext cx="8189474" cy="57142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5962" y="232103"/>
            <a:ext cx="77553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CDDEA">
                    <a:lumMod val="50000"/>
                  </a:srgbClr>
                </a:solidFill>
                <a:effectLst>
                  <a:outerShdw blurRad="12700" dist="38100" dir="2700000" algn="tl" rotWithShape="0">
                    <a:srgbClr val="C2BC8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ШАГ 2. ВОЙТИ В РАЗДЕЛ «МОИ ЛОТЫ АРЕНДА»</a:t>
            </a:r>
          </a:p>
        </p:txBody>
      </p:sp>
      <p:sp>
        <p:nvSpPr>
          <p:cNvPr id="7" name="Облачко с текстом: прямоугольное 6"/>
          <p:cNvSpPr/>
          <p:nvPr/>
        </p:nvSpPr>
        <p:spPr>
          <a:xfrm>
            <a:off x="291981" y="979582"/>
            <a:ext cx="1736522" cy="830168"/>
          </a:xfrm>
          <a:prstGeom prst="wedgeRectCallout">
            <a:avLst>
              <a:gd name="adj1" fmla="val 159183"/>
              <a:gd name="adj2" fmla="val 388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ВЫБРАТЬ АРЕНДА ВАГОНОВ</a:t>
            </a:r>
          </a:p>
        </p:txBody>
      </p:sp>
      <p:sp>
        <p:nvSpPr>
          <p:cNvPr id="8" name="Облачко с текстом: прямоугольное 7"/>
          <p:cNvSpPr/>
          <p:nvPr/>
        </p:nvSpPr>
        <p:spPr>
          <a:xfrm>
            <a:off x="10311065" y="2591070"/>
            <a:ext cx="1657569" cy="830168"/>
          </a:xfrm>
          <a:prstGeom prst="wedgeRectCallout">
            <a:avLst>
              <a:gd name="adj1" fmla="val -256935"/>
              <a:gd name="adj2" fmla="val -3680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ПРОВЕРИТЬ НАЛИЧИЕ ЛОТОВ В ЛИЧНОМ КАБИНЕТЕ</a:t>
            </a:r>
          </a:p>
        </p:txBody>
      </p:sp>
      <p:sp>
        <p:nvSpPr>
          <p:cNvPr id="10" name="Облачко с текстом: прямоугольное 9"/>
          <p:cNvSpPr/>
          <p:nvPr/>
        </p:nvSpPr>
        <p:spPr>
          <a:xfrm>
            <a:off x="10375488" y="1601850"/>
            <a:ext cx="1593146" cy="830168"/>
          </a:xfrm>
          <a:prstGeom prst="wedgeRectCallout">
            <a:avLst>
              <a:gd name="adj1" fmla="val -83707"/>
              <a:gd name="adj2" fmla="val -9165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 СОЗДАНИЯ НОВОГО ЛОТА НАЖАТЬ КНОПКУ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«РАЗМЕСТИТЬ ЛОТ»</a:t>
            </a:r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3942403" y="1695450"/>
            <a:ext cx="1411438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016702" y="2482509"/>
            <a:ext cx="749550" cy="2438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9190617" y="938740"/>
            <a:ext cx="1030922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2202701" y="4572774"/>
            <a:ext cx="1569199" cy="267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Облачко с текстом: прямоугольное 14"/>
          <p:cNvSpPr/>
          <p:nvPr/>
        </p:nvSpPr>
        <p:spPr>
          <a:xfrm>
            <a:off x="217382" y="4424802"/>
            <a:ext cx="1736522" cy="830168"/>
          </a:xfrm>
          <a:prstGeom prst="wedgeRectCallout">
            <a:avLst>
              <a:gd name="adj1" fmla="val 64718"/>
              <a:gd name="adj2" fmla="val -1992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ВЫБРАТЬ РАЗДЕЛ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«МОИ ЛОТЫ АРЕНДА»</a:t>
            </a:r>
          </a:p>
        </p:txBody>
      </p:sp>
      <p:sp>
        <p:nvSpPr>
          <p:cNvPr id="16" name="Стрелка: штриховая вправо 15"/>
          <p:cNvSpPr/>
          <p:nvPr/>
        </p:nvSpPr>
        <p:spPr>
          <a:xfrm>
            <a:off x="11166583" y="65156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ДАЛЕЕ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96075C-2466-4E0B-BE51-2E33E8F9FA8F}"/>
              </a:ext>
            </a:extLst>
          </p:cNvPr>
          <p:cNvSpPr txBox="1"/>
          <p:nvPr/>
        </p:nvSpPr>
        <p:spPr>
          <a:xfrm>
            <a:off x="5151421" y="3957392"/>
            <a:ext cx="12891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0 участников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1DA92C-E306-408D-BB47-3F7277F0EC95}"/>
              </a:ext>
            </a:extLst>
          </p:cNvPr>
          <p:cNvSpPr txBox="1"/>
          <p:nvPr/>
        </p:nvSpPr>
        <p:spPr>
          <a:xfrm>
            <a:off x="5151421" y="5894736"/>
            <a:ext cx="12891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6 участников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851D59-DF8C-4EA4-A5FB-857A75832725}"/>
              </a:ext>
            </a:extLst>
          </p:cNvPr>
          <p:cNvSpPr txBox="1"/>
          <p:nvPr/>
        </p:nvSpPr>
        <p:spPr>
          <a:xfrm>
            <a:off x="5151421" y="4926064"/>
            <a:ext cx="11977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1 участник</a:t>
            </a:r>
          </a:p>
        </p:txBody>
      </p:sp>
    </p:spTree>
    <p:extLst>
      <p:ext uri="{BB962C8B-B14F-4D97-AF65-F5344CB8AC3E}">
        <p14:creationId xmlns:p14="http://schemas.microsoft.com/office/powerpoint/2010/main" val="218719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107" y="523220"/>
            <a:ext cx="5649751" cy="461700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4461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CDDEA">
                    <a:lumMod val="50000"/>
                  </a:srgbClr>
                </a:solidFill>
                <a:effectLst>
                  <a:outerShdw blurRad="12700" dist="38100" dir="2700000" algn="tl" rotWithShape="0">
                    <a:srgbClr val="C2BC8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ШАГ 3. СОЗДАТЬ НОВЫЙ ЛОТ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9251" y="523220"/>
            <a:ext cx="25104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 w="0"/>
                <a:solidFill>
                  <a:srgbClr val="E4831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Последовательно заполняем поля Лота</a:t>
            </a: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3150116" y="960706"/>
            <a:ext cx="3204325" cy="4108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140558" y="1411895"/>
            <a:ext cx="2727662" cy="8026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901031" y="1416279"/>
            <a:ext cx="2719094" cy="7982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140494" y="2247620"/>
            <a:ext cx="2727726" cy="4054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3141964" y="2685479"/>
            <a:ext cx="5478160" cy="4153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3150116" y="3131717"/>
            <a:ext cx="5470008" cy="4536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155088" y="3624089"/>
            <a:ext cx="5465036" cy="4486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159207" y="4108980"/>
            <a:ext cx="5460917" cy="4246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6365838" y="960706"/>
            <a:ext cx="2220207" cy="4108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5899795" y="2262904"/>
            <a:ext cx="2720329" cy="3901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7583494" y="607474"/>
            <a:ext cx="997874" cy="2855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5094102" y="4660917"/>
            <a:ext cx="996733" cy="333888"/>
          </a:xfrm>
          <a:prstGeom prst="roundRect">
            <a:avLst>
              <a:gd name="adj" fmla="val 308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6117197" y="4661586"/>
            <a:ext cx="672261" cy="3332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79537" y="2457762"/>
            <a:ext cx="477144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90518" y="4291584"/>
            <a:ext cx="1928463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Согласно условиям в карте тендера</a:t>
            </a:r>
          </a:p>
        </p:txBody>
      </p:sp>
      <p:sp>
        <p:nvSpPr>
          <p:cNvPr id="43" name="Облачко с текстом: прямоугольное 42"/>
          <p:cNvSpPr/>
          <p:nvPr/>
        </p:nvSpPr>
        <p:spPr>
          <a:xfrm>
            <a:off x="9008207" y="289722"/>
            <a:ext cx="1736522" cy="830168"/>
          </a:xfrm>
          <a:prstGeom prst="wedgeRectCallout">
            <a:avLst>
              <a:gd name="adj1" fmla="val -75829"/>
              <a:gd name="adj2" fmla="val 43895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ВИД ТОРГОВОЙ ПРОЦЕДУРЫ И НОМЕР ЛОТА ПОДСТАВЛЯЮТСЯ АВТОМАТИЧЕСКИ</a:t>
            </a:r>
          </a:p>
        </p:txBody>
      </p:sp>
      <p:sp>
        <p:nvSpPr>
          <p:cNvPr id="44" name="Облачко с текстом: прямоугольное 43"/>
          <p:cNvSpPr/>
          <p:nvPr/>
        </p:nvSpPr>
        <p:spPr>
          <a:xfrm>
            <a:off x="8990266" y="1411895"/>
            <a:ext cx="1736522" cy="830168"/>
          </a:xfrm>
          <a:prstGeom prst="wedgeRectCallout">
            <a:avLst>
              <a:gd name="adj1" fmla="val -86909"/>
              <a:gd name="adj2" fmla="val 3173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МОЖНО УКАЗАТЬ НЕСКОЛЬКО  СТАНЦИЙ НАЗНАЧЕНИЯ ИЛИ НЕ УКАЗАТЬ НИ ОДНОЙ</a:t>
            </a:r>
          </a:p>
        </p:txBody>
      </p:sp>
      <p:sp>
        <p:nvSpPr>
          <p:cNvPr id="46" name="Облачко с текстом: прямоугольное 45"/>
          <p:cNvSpPr/>
          <p:nvPr/>
        </p:nvSpPr>
        <p:spPr>
          <a:xfrm>
            <a:off x="938168" y="2177012"/>
            <a:ext cx="1736522" cy="830168"/>
          </a:xfrm>
          <a:prstGeom prst="wedgeRectCallout">
            <a:avLst>
              <a:gd name="adj1" fmla="val 68759"/>
              <a:gd name="adj2" fmla="val 2599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ТЕХНИЧЕСКИЕ ОСОБЕННОСТИ ВАГОНА УКАЗЫВАЮТСЯ ПРИ НЕОБХОДИМОСТИ</a:t>
            </a:r>
          </a:p>
        </p:txBody>
      </p:sp>
      <p:sp>
        <p:nvSpPr>
          <p:cNvPr id="47" name="Облачко с текстом: прямоугольное 46"/>
          <p:cNvSpPr/>
          <p:nvPr/>
        </p:nvSpPr>
        <p:spPr>
          <a:xfrm>
            <a:off x="8990266" y="2330824"/>
            <a:ext cx="1736522" cy="1479530"/>
          </a:xfrm>
          <a:prstGeom prst="wedgeRectCallout">
            <a:avLst>
              <a:gd name="adj1" fmla="val -71054"/>
              <a:gd name="adj2" fmla="val 1949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ВАЛЮТУ, ВИД НДС, ЕДИНИЦУ ИЗМЕРЕНИЯ, НАЧАЛЬНУЮ ЦЕНУ  ОПРЕДЕЛЯЕТ  АРЕНДОДАТЕЛЬ.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ДОПУСКАЕТСЯ, ЧТО НАЧАЛЬНАЯ ЦЕНА МОЖЕТ БЫТЬ НЕ УСТАНОВЛЕНА</a:t>
            </a:r>
          </a:p>
        </p:txBody>
      </p:sp>
      <p:sp>
        <p:nvSpPr>
          <p:cNvPr id="49" name="Облачко с текстом: прямоугольное 48"/>
          <p:cNvSpPr/>
          <p:nvPr/>
        </p:nvSpPr>
        <p:spPr>
          <a:xfrm>
            <a:off x="3132133" y="5382429"/>
            <a:ext cx="1736522" cy="830168"/>
          </a:xfrm>
          <a:prstGeom prst="wedgeRectCallout">
            <a:avLst>
              <a:gd name="adj1" fmla="val 60970"/>
              <a:gd name="adj2" fmla="val -10250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КНОПКЕ РАЗМЕСТИТЬ ЛОТ СОХРАНЯЕТСЯ НА САЙТЕ</a:t>
            </a:r>
          </a:p>
        </p:txBody>
      </p:sp>
      <p:sp>
        <p:nvSpPr>
          <p:cNvPr id="50" name="Облачко с текстом: прямоугольное 49"/>
          <p:cNvSpPr/>
          <p:nvPr/>
        </p:nvSpPr>
        <p:spPr>
          <a:xfrm>
            <a:off x="6607680" y="5420885"/>
            <a:ext cx="1736522" cy="830168"/>
          </a:xfrm>
          <a:prstGeom prst="wedgeRectCallout">
            <a:avLst>
              <a:gd name="adj1" fmla="val -61897"/>
              <a:gd name="adj2" fmla="val -9723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 НАЖАТИИ «ОТМЕНА» ЛОТ НЕ СОЗДАЕТСЯ, ДАННЫЕ НЕ СОХРАНЯЮТСЯ</a:t>
            </a:r>
          </a:p>
        </p:txBody>
      </p:sp>
      <p:sp>
        <p:nvSpPr>
          <p:cNvPr id="51" name="Облачко с текстом: прямоугольное 50"/>
          <p:cNvSpPr/>
          <p:nvPr/>
        </p:nvSpPr>
        <p:spPr>
          <a:xfrm>
            <a:off x="8979537" y="3961043"/>
            <a:ext cx="1736522" cy="830168"/>
          </a:xfrm>
          <a:prstGeom prst="wedgeRectCallout">
            <a:avLst>
              <a:gd name="adj1" fmla="val -69850"/>
              <a:gd name="adj2" fmla="val -4559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ДАТУ И ВРЕМЯ ПОДВЕДЕНИЯ ИТОГОВ ТОРГОВ АРЕНДОДАТЕЛЬ СОГЛАСВЫВЕТ С БИРЖЕЙ ВАГОНОВ</a:t>
            </a:r>
          </a:p>
        </p:txBody>
      </p:sp>
      <p:sp>
        <p:nvSpPr>
          <p:cNvPr id="52" name="Облачко с текстом: прямоугольное 51"/>
          <p:cNvSpPr/>
          <p:nvPr/>
        </p:nvSpPr>
        <p:spPr>
          <a:xfrm>
            <a:off x="947764" y="3174098"/>
            <a:ext cx="1736522" cy="914912"/>
          </a:xfrm>
          <a:prstGeom prst="wedgeRectCallout">
            <a:avLst>
              <a:gd name="adj1" fmla="val 74682"/>
              <a:gd name="adj2" fmla="val 2486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ПЕРИОД ПРИЕМА ЦЕНОВЫХ ПРЕДЛОЖЕНИЙ ОТ АККРЕДИТОВАННЫХ УЧАСТНИКОВ</a:t>
            </a:r>
          </a:p>
        </p:txBody>
      </p:sp>
      <p:sp>
        <p:nvSpPr>
          <p:cNvPr id="53" name="Облачко с текстом: прямоугольное 52"/>
          <p:cNvSpPr/>
          <p:nvPr/>
        </p:nvSpPr>
        <p:spPr>
          <a:xfrm>
            <a:off x="953397" y="4217912"/>
            <a:ext cx="1736522" cy="914912"/>
          </a:xfrm>
          <a:prstGeom prst="wedgeRectCallout">
            <a:avLst>
              <a:gd name="adj1" fmla="val 74134"/>
              <a:gd name="adj2" fmla="val -2822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ВАЖНАЯ ИНФОРМАЦИЯ РАЗМЕЩАЕТСЯ В ТАБЛИЦЕ ЛОТОВ ДЛЯ  ПРИВЛЕЧЕНИЯ ОСОБОГО ВНИМАНИЯ УЧАСТНИКОВ ТОРГОВ</a:t>
            </a:r>
          </a:p>
        </p:txBody>
      </p:sp>
      <p:sp>
        <p:nvSpPr>
          <p:cNvPr id="54" name="Стрелка: штриховая вправо 53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ДАЛЕЕ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223077" y="2851316"/>
            <a:ext cx="182809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вагоны с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деревян</a:t>
            </a:r>
            <a:r>
              <a:rPr lang="ru-RU" sz="800" dirty="0">
                <a:solidFill>
                  <a:srgbClr val="000000"/>
                </a:solidFill>
                <a:latin typeface="Calibri" panose="020F0502020204030204"/>
              </a:rPr>
              <a:t>н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ым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полом</a:t>
            </a:r>
          </a:p>
        </p:txBody>
      </p:sp>
      <p:sp>
        <p:nvSpPr>
          <p:cNvPr id="57" name="Облачко с текстом: прямоугольное 56"/>
          <p:cNvSpPr/>
          <p:nvPr/>
        </p:nvSpPr>
        <p:spPr>
          <a:xfrm>
            <a:off x="947764" y="1153964"/>
            <a:ext cx="1736522" cy="830168"/>
          </a:xfrm>
          <a:prstGeom prst="wedgeRectCallout">
            <a:avLst>
              <a:gd name="adj1" fmla="val 75841"/>
              <a:gd name="adj2" fmla="val 5484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МОЖНО УКАЗАТЬ НЕСКОЛЬКО  СТАНЦИЙ </a:t>
            </a:r>
            <a:r>
              <a:rPr lang="ru-RU" sz="1000" b="1" dirty="0">
                <a:solidFill>
                  <a:prstClr val="white"/>
                </a:solidFill>
                <a:latin typeface="Calibri" panose="020F0502020204030204"/>
              </a:rPr>
              <a:t>НАХОЖДЕНИЯ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ИЛИ НЕ УКАЗАТЬ НИ ОДНОЙ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93486" y="1134336"/>
            <a:ext cx="835613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0000"/>
                </a:solidFill>
                <a:latin typeface="Calibri" panose="020F0502020204030204"/>
              </a:rPr>
              <a:t>01.05.2017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26577" y="1134336"/>
            <a:ext cx="8356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0000"/>
                </a:solidFill>
                <a:latin typeface="Calibri" panose="020F0502020204030204"/>
              </a:rPr>
              <a:t>01.06.2018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61110" y="1609340"/>
            <a:ext cx="835613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000000"/>
                </a:solidFill>
                <a:latin typeface="Calibri" panose="020F0502020204030204"/>
              </a:rPr>
              <a:t>МСК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03147" y="1620476"/>
            <a:ext cx="835613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000000"/>
                </a:solidFill>
                <a:latin typeface="Calibri" panose="020F0502020204030204"/>
              </a:rPr>
              <a:t>МСК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23077" y="1966133"/>
            <a:ext cx="1051413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000000"/>
                </a:solidFill>
                <a:latin typeface="Calibri" panose="020F0502020204030204"/>
              </a:rPr>
              <a:t>ПЕРОВО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971479" y="1984719"/>
            <a:ext cx="1051413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000000"/>
                </a:solidFill>
                <a:latin typeface="Calibri" panose="020F0502020204030204"/>
              </a:rPr>
              <a:t>ПЕРОВО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23843" y="2450599"/>
            <a:ext cx="1051413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крытый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240048" y="3347010"/>
            <a:ext cx="72235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1700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474688" y="3818778"/>
            <a:ext cx="75441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lang="ru-RU" sz="700" dirty="0">
                <a:solidFill>
                  <a:srgbClr val="000000"/>
                </a:solidFill>
                <a:latin typeface="Calibri" panose="020F0502020204030204"/>
              </a:rPr>
              <a:t>4.04.17 09:00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868317" y="3810354"/>
            <a:ext cx="75441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</a:t>
            </a:r>
            <a:r>
              <a:rPr lang="ru-RU" sz="700" dirty="0">
                <a:solidFill>
                  <a:srgbClr val="000000"/>
                </a:solidFill>
                <a:latin typeface="Calibri" panose="020F0502020204030204"/>
              </a:rPr>
              <a:t>.04.17 11:00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43747" y="3810354"/>
            <a:ext cx="75441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  <a:r>
              <a:rPr lang="ru-RU" sz="700" dirty="0">
                <a:solidFill>
                  <a:srgbClr val="000000"/>
                </a:solidFill>
                <a:latin typeface="Calibri" panose="020F0502020204030204"/>
              </a:rPr>
              <a:t>.04.17 12:00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50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9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1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4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0" grpId="0" animBg="1"/>
      <p:bldP spid="38" grpId="0" animBg="1"/>
      <p:bldP spid="43" grpId="0" animBg="1"/>
      <p:bldP spid="44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40" grpId="0" animBg="1"/>
      <p:bldP spid="41" grpId="0" animBg="1"/>
      <p:bldP spid="42" grpId="0" animBg="1"/>
      <p:bldP spid="48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766" y="696864"/>
            <a:ext cx="8206135" cy="567609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4461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CDDEA">
                    <a:lumMod val="50000"/>
                  </a:srgbClr>
                </a:solidFill>
                <a:effectLst>
                  <a:outerShdw blurRad="12700" dist="38100" dir="2700000" algn="tl" rotWithShape="0">
                    <a:srgbClr val="C2BC8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ШАГ 4. ОПУБЛИКОВАТЬ ЛОТЫ</a:t>
            </a:r>
          </a:p>
        </p:txBody>
      </p:sp>
      <p:sp>
        <p:nvSpPr>
          <p:cNvPr id="11" name="Облачко с текстом: прямоугольное 10"/>
          <p:cNvSpPr/>
          <p:nvPr/>
        </p:nvSpPr>
        <p:spPr>
          <a:xfrm>
            <a:off x="10222907" y="3119826"/>
            <a:ext cx="1736522" cy="830168"/>
          </a:xfrm>
          <a:prstGeom prst="wedgeRectCallout">
            <a:avLst>
              <a:gd name="adj1" fmla="val -157679"/>
              <a:gd name="adj2" fmla="val 6051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ЛОТ НЕОБХОДИМО ОПУБЛИКОВАТЬ В ОБЩИЙ ДОСТУП ДЛЯ УЧАСТНИКОВ ТОРГОВ</a:t>
            </a:r>
          </a:p>
        </p:txBody>
      </p:sp>
      <p:sp>
        <p:nvSpPr>
          <p:cNvPr id="12" name="Облачко с текстом: прямоугольное 11"/>
          <p:cNvSpPr/>
          <p:nvPr/>
        </p:nvSpPr>
        <p:spPr>
          <a:xfrm>
            <a:off x="10222907" y="5029646"/>
            <a:ext cx="1736522" cy="802128"/>
          </a:xfrm>
          <a:prstGeom prst="wedgeRectCallout">
            <a:avLst>
              <a:gd name="adj1" fmla="val -163407"/>
              <a:gd name="adj2" fmla="val 563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ЛОТ МОЖНО СНЯТЬ С ТОРГОВ. ОН БУДЕТ НЕ ДОСТУПЕН УЧАСТНИКАМ ТОРГОВ.</a:t>
            </a:r>
          </a:p>
        </p:txBody>
      </p:sp>
      <p:sp>
        <p:nvSpPr>
          <p:cNvPr id="6" name="Стрелка: штриховая вправо 5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ДАЛЕЕ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3CE11-81E9-457C-8C15-DCB99557448D}"/>
              </a:ext>
            </a:extLst>
          </p:cNvPr>
          <p:cNvSpPr txBox="1"/>
          <p:nvPr/>
        </p:nvSpPr>
        <p:spPr>
          <a:xfrm>
            <a:off x="5151422" y="3947311"/>
            <a:ext cx="12891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0 участников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AEF132-3F99-4C3B-A023-4B5283119D90}"/>
              </a:ext>
            </a:extLst>
          </p:cNvPr>
          <p:cNvSpPr txBox="1"/>
          <p:nvPr/>
        </p:nvSpPr>
        <p:spPr>
          <a:xfrm>
            <a:off x="5105735" y="5870373"/>
            <a:ext cx="12891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6 участников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E4178-6EA3-4CE5-BD10-A2F61E71355A}"/>
              </a:ext>
            </a:extLst>
          </p:cNvPr>
          <p:cNvSpPr txBox="1"/>
          <p:nvPr/>
        </p:nvSpPr>
        <p:spPr>
          <a:xfrm>
            <a:off x="5151421" y="4958856"/>
            <a:ext cx="11977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1 участник</a:t>
            </a:r>
          </a:p>
        </p:txBody>
      </p:sp>
    </p:spTree>
    <p:extLst>
      <p:ext uri="{BB962C8B-B14F-4D97-AF65-F5344CB8AC3E}">
        <p14:creationId xmlns:p14="http://schemas.microsoft.com/office/powerpoint/2010/main" val="320141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028" y="1260050"/>
            <a:ext cx="7372244" cy="508499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9713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CDDEA">
                    <a:lumMod val="50000"/>
                  </a:srgbClr>
                </a:solidFill>
                <a:effectLst>
                  <a:outerShdw blurRad="12700" dist="38100" dir="2700000" algn="tl" rotWithShape="0">
                    <a:srgbClr val="C2BC8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ГДЕ ПОСМОТРЕТЬ ХОД И ИТОГИ ТОРГОВ  ПО СВОИМ ЛОТАМ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1272" y="431181"/>
            <a:ext cx="64461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67410"/>
                </a:solidFill>
                <a:effectLst>
                  <a:outerShdw blurRad="12700" dist="38100" dir="2700000" algn="tl" rotWithShape="0">
                    <a:srgbClr val="C2BC8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1. В ЛИЧНОМ КАБИНЕТЕ</a:t>
            </a: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854028" y="4786626"/>
            <a:ext cx="1379826" cy="197969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блачко с текстом: прямоугольное 12"/>
          <p:cNvSpPr/>
          <p:nvPr/>
        </p:nvSpPr>
        <p:spPr>
          <a:xfrm>
            <a:off x="245457" y="4462720"/>
            <a:ext cx="1413408" cy="663759"/>
          </a:xfrm>
          <a:prstGeom prst="wedgeRectCallout">
            <a:avLst>
              <a:gd name="adj1" fmla="val 66413"/>
              <a:gd name="adj2" fmla="val 1471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ВЫБРАТЬ РАЗДЕЛ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«МОИ ЛОТЫ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АРЕНДЫ»</a:t>
            </a:r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6096198" y="3784805"/>
            <a:ext cx="2934911" cy="5227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Стрелка: штриховая вправо 19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ДАЛЕЕ</a:t>
            </a:r>
          </a:p>
        </p:txBody>
      </p:sp>
      <p:sp>
        <p:nvSpPr>
          <p:cNvPr id="21" name="Облачко с текстом: прямоугольное 20"/>
          <p:cNvSpPr/>
          <p:nvPr/>
        </p:nvSpPr>
        <p:spPr>
          <a:xfrm>
            <a:off x="9293962" y="2689238"/>
            <a:ext cx="2661524" cy="3421629"/>
          </a:xfrm>
          <a:prstGeom prst="wedgeRectCallout">
            <a:avLst>
              <a:gd name="adj1" fmla="val -58385"/>
              <a:gd name="adj2" fmla="val 18285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ХОД ТОРГОВ ПО ЛОТАМ: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b="1" dirty="0">
                <a:solidFill>
                  <a:prstClr val="white"/>
                </a:solidFill>
                <a:latin typeface="Calibri" panose="020F0502020204030204"/>
              </a:rPr>
              <a:t>СОЗДАНО – ЛОТ НЕ ОПУБЛИКОВАН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АККРЕДИТАЦИЯ НА ТОРГИ – ПРИЕМ ЗАЯВОК НА УЧАСТИЕ, ВРЕМЯ НАЧАЛА ТОРГОВ НЕ НАСТУПИЛО.</a:t>
            </a:r>
          </a:p>
          <a:p>
            <a:pPr marL="228600" indent="-228600"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ТОРГИ ИДУТ – ПЕРИОД ПРИЕМА ПРЕДЛОЖЕНИЙ</a:t>
            </a:r>
          </a:p>
          <a:p>
            <a:pPr marL="228600" indent="-228600"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ПОДВЕДЕНИЕ ИТОГОВ- ОПРЕДЕЛЕНИЕ ПОБЕДИТЕЛЯ ПО ЛОТУ  </a:t>
            </a:r>
          </a:p>
          <a:p>
            <a:pPr marL="228600" indent="-228600"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ТОРГИ СОСТОЯЛИСЬ – ОПРЕДЕЛЕН ПОБЕДИТЕЛЬ ПО ЛОТУ</a:t>
            </a:r>
          </a:p>
          <a:p>
            <a:pPr marL="228600" indent="-228600"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ТОРГИ НЕ СОСТОЯЛИСЬ – ОТСУТСТВУЕТ  ПОБЕДИТЕЛЬ ПО ЛОТУ </a:t>
            </a: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6096198" y="4613198"/>
            <a:ext cx="2934911" cy="4506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6096198" y="5442030"/>
            <a:ext cx="2934911" cy="4506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F5F971-5533-40B1-AE96-8120D785076B}"/>
              </a:ext>
            </a:extLst>
          </p:cNvPr>
          <p:cNvSpPr txBox="1"/>
          <p:nvPr/>
        </p:nvSpPr>
        <p:spPr>
          <a:xfrm>
            <a:off x="4611900" y="4195026"/>
            <a:ext cx="12891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0 участников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E9ED38-DB98-49D2-87D8-8D0A132EDA0E}"/>
              </a:ext>
            </a:extLst>
          </p:cNvPr>
          <p:cNvSpPr txBox="1"/>
          <p:nvPr/>
        </p:nvSpPr>
        <p:spPr>
          <a:xfrm>
            <a:off x="4611899" y="5910812"/>
            <a:ext cx="12891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6 участников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6B215D-224A-4924-A514-17F8535E7E87}"/>
              </a:ext>
            </a:extLst>
          </p:cNvPr>
          <p:cNvSpPr txBox="1"/>
          <p:nvPr/>
        </p:nvSpPr>
        <p:spPr>
          <a:xfrm>
            <a:off x="4611899" y="5126479"/>
            <a:ext cx="11977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1 участник</a:t>
            </a:r>
          </a:p>
        </p:txBody>
      </p:sp>
    </p:spTree>
    <p:extLst>
      <p:ext uri="{BB962C8B-B14F-4D97-AF65-F5344CB8AC3E}">
        <p14:creationId xmlns:p14="http://schemas.microsoft.com/office/powerpoint/2010/main" val="224369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16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54401"/>
            <a:ext cx="7202456" cy="53408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4461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CDDEA">
                    <a:lumMod val="50000"/>
                  </a:srgbClr>
                </a:solidFill>
                <a:effectLst>
                  <a:outerShdw blurRad="12700" dist="38100" dir="2700000" algn="tl" rotWithShape="0">
                    <a:srgbClr val="C2BC8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ГДЕ ПОСМОТРЕТЬ ХОД И ИТОГИ ТОРГОВ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1272" y="431181"/>
            <a:ext cx="64461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67410"/>
                </a:solidFill>
                <a:effectLst>
                  <a:outerShdw blurRad="12700" dist="38100" dir="2700000" algn="tl" rotWithShape="0">
                    <a:srgbClr val="C2BC8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2. НА ГЛАВНОЙ СТРАНИЦЕ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814559" y="1817400"/>
            <a:ext cx="1263191" cy="2828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9685541" y="1543718"/>
            <a:ext cx="1736522" cy="830168"/>
          </a:xfrm>
          <a:prstGeom prst="wedgeRectCallout">
            <a:avLst>
              <a:gd name="adj1" fmla="val -136125"/>
              <a:gd name="adj2" fmla="val 4781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ВЫБРАТЬ ПЕРЕЧЕНЬ ЛОТОВ И РЕЗУЛЬТАТЫ ТОРГОВ</a:t>
            </a:r>
          </a:p>
        </p:txBody>
      </p:sp>
      <p:sp>
        <p:nvSpPr>
          <p:cNvPr id="11" name="Стрелка: штриховая вправо 10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ДАЛЕЕ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230" y="947591"/>
            <a:ext cx="5956951" cy="535442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3371797" y="3314699"/>
            <a:ext cx="508827" cy="1949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блачко с текстом: прямоугольное 12"/>
          <p:cNvSpPr/>
          <p:nvPr/>
        </p:nvSpPr>
        <p:spPr>
          <a:xfrm>
            <a:off x="627911" y="2373886"/>
            <a:ext cx="1736522" cy="2142358"/>
          </a:xfrm>
          <a:prstGeom prst="wedgeRectCallout">
            <a:avLst>
              <a:gd name="adj1" fmla="val 105327"/>
              <a:gd name="adj2" fmla="val -323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Договор Аренды (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инфокарту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можно посмотреть, нажав на ссылку Условия участия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720D8F-A356-41B5-A998-EEA020AFBF2A}"/>
              </a:ext>
            </a:extLst>
          </p:cNvPr>
          <p:cNvSpPr txBox="1"/>
          <p:nvPr/>
        </p:nvSpPr>
        <p:spPr>
          <a:xfrm>
            <a:off x="4190052" y="3499609"/>
            <a:ext cx="12891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0 участников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BD8329-A660-473C-9993-EA0F71A947D6}"/>
              </a:ext>
            </a:extLst>
          </p:cNvPr>
          <p:cNvSpPr txBox="1"/>
          <p:nvPr/>
        </p:nvSpPr>
        <p:spPr>
          <a:xfrm>
            <a:off x="4281423" y="5205669"/>
            <a:ext cx="12891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6 участников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50F0E3-3437-4F0B-B3FC-25C998E737C3}"/>
              </a:ext>
            </a:extLst>
          </p:cNvPr>
          <p:cNvSpPr txBox="1"/>
          <p:nvPr/>
        </p:nvSpPr>
        <p:spPr>
          <a:xfrm>
            <a:off x="4281423" y="4316189"/>
            <a:ext cx="11977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1 участник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8611DA-44E8-4CEC-86F4-844F43CE6D93}"/>
              </a:ext>
            </a:extLst>
          </p:cNvPr>
          <p:cNvSpPr txBox="1"/>
          <p:nvPr/>
        </p:nvSpPr>
        <p:spPr>
          <a:xfrm>
            <a:off x="4235737" y="6014176"/>
            <a:ext cx="12891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6 участников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93127F50-CD71-43B1-86E4-1C24969AB31E}"/>
              </a:ext>
            </a:extLst>
          </p:cNvPr>
          <p:cNvSpPr/>
          <p:nvPr/>
        </p:nvSpPr>
        <p:spPr>
          <a:xfrm>
            <a:off x="4281423" y="5189465"/>
            <a:ext cx="1379189" cy="2162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блачко с текстом: прямоугольное 18">
            <a:extLst>
              <a:ext uri="{FF2B5EF4-FFF2-40B4-BE49-F238E27FC236}">
                <a16:creationId xmlns:a16="http://schemas.microsoft.com/office/drawing/2014/main" id="{F20BB088-659E-425F-824E-FC70CE5F4182}"/>
              </a:ext>
            </a:extLst>
          </p:cNvPr>
          <p:cNvSpPr/>
          <p:nvPr/>
        </p:nvSpPr>
        <p:spPr>
          <a:xfrm>
            <a:off x="1348966" y="4523053"/>
            <a:ext cx="1577292" cy="1691177"/>
          </a:xfrm>
          <a:prstGeom prst="wedgeRectCallout">
            <a:avLst>
              <a:gd name="adj1" fmla="val 135155"/>
              <a:gd name="adj2" fmla="val -249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white"/>
                </a:solidFill>
                <a:latin typeface="Calibri" panose="020F0502020204030204"/>
              </a:rPr>
              <a:t>Количество участников, подавших Заявку на аккредитацию на лот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024" y="1031114"/>
            <a:ext cx="5457758" cy="513704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2762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8" grpId="1" animBg="1"/>
      <p:bldP spid="9" grpId="0" animBg="1"/>
      <p:bldP spid="9" grpId="1" animBg="1"/>
      <p:bldP spid="9" grpId="2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5" y="1309092"/>
            <a:ext cx="11983009" cy="4901208"/>
          </a:xfrm>
        </p:spPr>
      </p:pic>
      <p:sp>
        <p:nvSpPr>
          <p:cNvPr id="6" name="Прямоугольник 5"/>
          <p:cNvSpPr/>
          <p:nvPr/>
        </p:nvSpPr>
        <p:spPr>
          <a:xfrm>
            <a:off x="3681223" y="459756"/>
            <a:ext cx="416737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6741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6741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827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24694</TotalTime>
  <Words>537</Words>
  <Application>Microsoft Office PowerPoint</Application>
  <PresentationFormat>Широкоэкранный</PresentationFormat>
  <Paragraphs>93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a.chistyunina</dc:creator>
  <cp:lastModifiedBy>a.chistyunina</cp:lastModifiedBy>
  <cp:revision>202</cp:revision>
  <dcterms:created xsi:type="dcterms:W3CDTF">2016-12-01T07:12:14Z</dcterms:created>
  <dcterms:modified xsi:type="dcterms:W3CDTF">2018-01-16T14:51:09Z</dcterms:modified>
</cp:coreProperties>
</file>