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1" r:id="rId3"/>
    <p:sldId id="265" r:id="rId4"/>
    <p:sldId id="266" r:id="rId5"/>
    <p:sldId id="267" r:id="rId6"/>
    <p:sldId id="268" r:id="rId7"/>
    <p:sldId id="269" r:id="rId8"/>
    <p:sldId id="27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410"/>
    <a:srgbClr val="C0C0C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lcommerc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7C59-EEB2-440E-9FD6-F4A3CB06D18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3813EB-F7E3-48D3-A5E9-FDAFCA0FCA06}">
      <dgm:prSet phldrT="[Текст]" custT="1"/>
      <dgm:spPr/>
      <dgm:t>
        <a:bodyPr/>
        <a:lstStyle/>
        <a:p>
          <a:pPr algn="ctr"/>
          <a:r>
            <a:rPr lang="ru-RU" sz="1600" b="1" dirty="0"/>
            <a:t>Отправить Заявку на участие</a:t>
          </a:r>
        </a:p>
      </dgm:t>
    </dgm:pt>
    <dgm:pt modelId="{AB11692A-193A-481F-AE9B-707762EEE174}" type="par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7B535B35-AB59-4FC5-925D-816B26517830}" type="sib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10570ADC-1327-4979-8B31-34BC58815D7C}">
      <dgm:prSet phldrT="[Текст]" custT="1"/>
      <dgm:spPr/>
      <dgm:t>
        <a:bodyPr/>
        <a:lstStyle/>
        <a:p>
          <a:pPr algn="just"/>
          <a:r>
            <a:rPr lang="ru-RU" sz="1400" b="1" dirty="0"/>
            <a:t>Войти в личный кабинет на сайте </a:t>
          </a:r>
          <a:r>
            <a:rPr lang="en-US" sz="1400" b="1" dirty="0">
              <a:hlinkClick xmlns:r="http://schemas.openxmlformats.org/officeDocument/2006/relationships" r:id="rId1"/>
            </a:rPr>
            <a:t>www.railcommerce.com</a:t>
          </a:r>
          <a:endParaRPr lang="ru-RU" sz="1300" b="1" dirty="0"/>
        </a:p>
      </dgm:t>
    </dgm:pt>
    <dgm:pt modelId="{53F8A937-6B5C-415E-A463-62A012E6C6A3}" type="par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0702FA47-A91C-4D3E-B06E-9F9EBD456D83}" type="sib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BE462D19-C8A6-4557-92BD-272CFC93A8F1}">
      <dgm:prSet phldrT="[Текст]" custT="1"/>
      <dgm:spPr/>
      <dgm:t>
        <a:bodyPr/>
        <a:lstStyle/>
        <a:p>
          <a:pPr algn="ctr"/>
          <a:r>
            <a:rPr lang="ru-RU" sz="1600" b="1" dirty="0"/>
            <a:t>Подать ценовые предложения</a:t>
          </a:r>
        </a:p>
      </dgm:t>
    </dgm:pt>
    <dgm:pt modelId="{77E59316-31B4-4377-81B3-49B10FB9720E}" type="par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6A1D270-4749-4105-AC13-ACCEDC94D65F}" type="sib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34615A73-498F-446C-AEA2-0B051A84A879}">
      <dgm:prSet phldrT="[Текст]" custT="1"/>
      <dgm:spPr/>
      <dgm:t>
        <a:bodyPr/>
        <a:lstStyle/>
        <a:p>
          <a:pPr algn="just"/>
          <a:r>
            <a:rPr lang="ru-RU" sz="1400" b="1" dirty="0"/>
            <a:t>Подать в личном кабинете в разделе торгов за перевозку ценовые предложения</a:t>
          </a:r>
        </a:p>
      </dgm:t>
    </dgm:pt>
    <dgm:pt modelId="{0D270AA8-1474-4CCE-9325-613D067E6C7C}" type="parTrans" cxnId="{842CF768-7D1F-4335-9997-2B997D6D0DF4}">
      <dgm:prSet/>
      <dgm:spPr/>
      <dgm:t>
        <a:bodyPr/>
        <a:lstStyle/>
        <a:p>
          <a:endParaRPr lang="ru-RU" sz="1400" b="1"/>
        </a:p>
      </dgm:t>
    </dgm:pt>
    <dgm:pt modelId="{210728ED-BC48-40F4-8AC0-6A338851DE9B}" type="sibTrans" cxnId="{842CF768-7D1F-4335-9997-2B997D6D0DF4}">
      <dgm:prSet/>
      <dgm:spPr/>
      <dgm:t>
        <a:bodyPr/>
        <a:lstStyle/>
        <a:p>
          <a:endParaRPr lang="ru-RU" sz="1400" b="1"/>
        </a:p>
      </dgm:t>
    </dgm:pt>
    <dgm:pt modelId="{F3745366-F1F4-4028-9067-923E34C9D23F}">
      <dgm:prSet phldrT="[Текст]" custT="1"/>
      <dgm:spPr/>
      <dgm:t>
        <a:bodyPr/>
        <a:lstStyle/>
        <a:p>
          <a:pPr algn="ctr"/>
          <a:r>
            <a:rPr lang="ru-RU" sz="1600" b="1" dirty="0"/>
            <a:t>Победитель заключает договор с Владельцем лота</a:t>
          </a:r>
        </a:p>
      </dgm:t>
    </dgm:pt>
    <dgm:pt modelId="{65BB2126-B8BB-4949-909B-B1C5F2D5ABDC}" type="par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F6C95425-4282-4251-BE11-E385E44B2D12}" type="sib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2CF18862-B0DF-417C-89EA-00A29E8C37F1}">
      <dgm:prSet phldrT="[Текст]" custT="1"/>
      <dgm:spPr/>
      <dgm:t>
        <a:bodyPr/>
        <a:lstStyle/>
        <a:p>
          <a:pPr algn="just"/>
          <a:r>
            <a:rPr lang="ru-RU" sz="1400" b="1" dirty="0"/>
            <a:t> Подведение итогов торгов: Победителем становится участник, подавший наиболее выгодное ценовое предложение. Заказчику и Победителю торгов направляются протокол-уведомление о победителе</a:t>
          </a:r>
        </a:p>
      </dgm:t>
    </dgm:pt>
    <dgm:pt modelId="{564076CF-FE65-45B3-9194-652A61E28264}" type="par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3AE0E36C-C802-4E6E-920A-C9A0BC53BBDC}" type="sib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9FEA5766-7A8C-4BC8-84B7-B0FBB8B222BA}">
      <dgm:prSet phldrT="[Текст]" custT="1"/>
      <dgm:spPr/>
      <dgm:t>
        <a:bodyPr/>
        <a:lstStyle/>
        <a:p>
          <a:pPr algn="just"/>
          <a:r>
            <a:rPr lang="ru-RU" sz="1400" b="1" dirty="0"/>
            <a:t>Получить разрешение на аккредитацию от биржи вагонов</a:t>
          </a:r>
        </a:p>
      </dgm:t>
    </dgm:pt>
    <dgm:pt modelId="{58ED42FA-5069-4C97-9DC1-A36A6622F2BA}" type="parTrans" cxnId="{814AE1E7-BDC4-4BC2-B1BB-17330DC28A21}">
      <dgm:prSet/>
      <dgm:spPr/>
      <dgm:t>
        <a:bodyPr/>
        <a:lstStyle/>
        <a:p>
          <a:endParaRPr lang="ru-RU"/>
        </a:p>
      </dgm:t>
    </dgm:pt>
    <dgm:pt modelId="{484FC7BB-DCA9-42DE-8170-17BD9A4BB73E}" type="sibTrans" cxnId="{814AE1E7-BDC4-4BC2-B1BB-17330DC28A21}">
      <dgm:prSet/>
      <dgm:spPr/>
      <dgm:t>
        <a:bodyPr/>
        <a:lstStyle/>
        <a:p>
          <a:endParaRPr lang="ru-RU"/>
        </a:p>
      </dgm:t>
    </dgm:pt>
    <dgm:pt modelId="{0D4004B3-A593-4F9E-893C-A22241678328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98B77F2-81FC-48EF-A1F6-290F5E348402}" type="parTrans" cxnId="{667D61DD-CAF5-43F0-90B9-AF8ADDF3CCB5}">
      <dgm:prSet/>
      <dgm:spPr/>
      <dgm:t>
        <a:bodyPr/>
        <a:lstStyle/>
        <a:p>
          <a:endParaRPr lang="ru-RU"/>
        </a:p>
      </dgm:t>
    </dgm:pt>
    <dgm:pt modelId="{D17ADD73-BBF9-4403-B831-F82216A58342}" type="sibTrans" cxnId="{667D61DD-CAF5-43F0-90B9-AF8ADDF3CCB5}">
      <dgm:prSet/>
      <dgm:spPr/>
      <dgm:t>
        <a:bodyPr/>
        <a:lstStyle/>
        <a:p>
          <a:endParaRPr lang="ru-RU"/>
        </a:p>
      </dgm:t>
    </dgm:pt>
    <dgm:pt modelId="{9963ECE1-E807-4858-9E00-9DD7536EAFBF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9003F0E-AC18-46D3-AE4A-07C34D92BCF9}" type="parTrans" cxnId="{840C764D-B5EE-4FC7-8D26-2506FFAFB866}">
      <dgm:prSet/>
      <dgm:spPr/>
      <dgm:t>
        <a:bodyPr/>
        <a:lstStyle/>
        <a:p>
          <a:endParaRPr lang="ru-RU"/>
        </a:p>
      </dgm:t>
    </dgm:pt>
    <dgm:pt modelId="{84EB370A-B077-4624-B3A8-B2B3BBEF39B2}" type="sibTrans" cxnId="{840C764D-B5EE-4FC7-8D26-2506FFAFB866}">
      <dgm:prSet/>
      <dgm:spPr/>
      <dgm:t>
        <a:bodyPr/>
        <a:lstStyle/>
        <a:p>
          <a:endParaRPr lang="ru-RU"/>
        </a:p>
      </dgm:t>
    </dgm:pt>
    <dgm:pt modelId="{7010B206-7D70-451B-B655-34F357633220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F3D73F4-7282-4AF4-B59F-6BF8A73B155B}" type="parTrans" cxnId="{E5A70057-B66B-4D1B-80DD-B4BC23F0DCA3}">
      <dgm:prSet/>
      <dgm:spPr/>
      <dgm:t>
        <a:bodyPr/>
        <a:lstStyle/>
        <a:p>
          <a:endParaRPr lang="ru-RU"/>
        </a:p>
      </dgm:t>
    </dgm:pt>
    <dgm:pt modelId="{A9C04E24-7841-4628-95EF-754EE718CF01}" type="sibTrans" cxnId="{E5A70057-B66B-4D1B-80DD-B4BC23F0DCA3}">
      <dgm:prSet/>
      <dgm:spPr/>
      <dgm:t>
        <a:bodyPr/>
        <a:lstStyle/>
        <a:p>
          <a:endParaRPr lang="ru-RU"/>
        </a:p>
      </dgm:t>
    </dgm:pt>
    <dgm:pt modelId="{15108743-2585-4BB1-80D3-3451A3F1A01A}">
      <dgm:prSet phldrT="[Текст]" custT="1"/>
      <dgm:spPr/>
      <dgm:t>
        <a:bodyPr/>
        <a:lstStyle/>
        <a:p>
          <a:pPr algn="just"/>
          <a:r>
            <a:rPr lang="ru-RU" sz="1400" b="1" dirty="0"/>
            <a:t>Разместить Заявку на участие в торгах за перевозку с указанием Заказчика торгов и его лотов</a:t>
          </a:r>
          <a:endParaRPr lang="ru-RU" sz="1300" b="1" dirty="0"/>
        </a:p>
      </dgm:t>
    </dgm:pt>
    <dgm:pt modelId="{B2F047C0-0EAD-491D-8123-5937A2E66A68}" type="parTrans" cxnId="{A3610CB2-36D9-4B47-BA03-2C78F86D83F3}">
      <dgm:prSet/>
      <dgm:spPr/>
      <dgm:t>
        <a:bodyPr/>
        <a:lstStyle/>
        <a:p>
          <a:endParaRPr lang="ru-RU"/>
        </a:p>
      </dgm:t>
    </dgm:pt>
    <dgm:pt modelId="{BA2203E2-63B0-40DB-9645-CE035E8CA6AA}" type="sibTrans" cxnId="{A3610CB2-36D9-4B47-BA03-2C78F86D83F3}">
      <dgm:prSet/>
      <dgm:spPr/>
      <dgm:t>
        <a:bodyPr/>
        <a:lstStyle/>
        <a:p>
          <a:endParaRPr lang="ru-RU"/>
        </a:p>
      </dgm:t>
    </dgm:pt>
    <dgm:pt modelId="{72235247-2979-4AD9-A2EC-3DB9BBDA7E17}">
      <dgm:prSet phldrT="[Текст]" custT="1"/>
      <dgm:spPr/>
      <dgm:t>
        <a:bodyPr/>
        <a:lstStyle/>
        <a:p>
          <a:pPr algn="just"/>
          <a:r>
            <a:rPr lang="ru-RU" sz="1400" b="1" dirty="0"/>
            <a:t>Ценовые предложения подаются на повышение текущей цены</a:t>
          </a:r>
        </a:p>
      </dgm:t>
    </dgm:pt>
    <dgm:pt modelId="{116BCBA0-63D8-4BDB-B38E-DBEF888BF06C}" type="parTrans" cxnId="{F3888BB2-4436-4BB5-9375-DA95750BE7B7}">
      <dgm:prSet/>
      <dgm:spPr/>
      <dgm:t>
        <a:bodyPr/>
        <a:lstStyle/>
        <a:p>
          <a:endParaRPr lang="ru-RU"/>
        </a:p>
      </dgm:t>
    </dgm:pt>
    <dgm:pt modelId="{66DA3066-9239-4DE4-8A4D-6A56279AEA5F}" type="sibTrans" cxnId="{F3888BB2-4436-4BB5-9375-DA95750BE7B7}">
      <dgm:prSet/>
      <dgm:spPr/>
      <dgm:t>
        <a:bodyPr/>
        <a:lstStyle/>
        <a:p>
          <a:endParaRPr lang="ru-RU"/>
        </a:p>
      </dgm:t>
    </dgm:pt>
    <dgm:pt modelId="{9CECB2D4-5072-4937-9E73-B26858F8483D}" type="pres">
      <dgm:prSet presAssocID="{F1FF7C59-EEB2-440E-9FD6-F4A3CB06D18F}" presName="linearFlow" presStyleCnt="0">
        <dgm:presLayoutVars>
          <dgm:dir/>
          <dgm:animLvl val="lvl"/>
          <dgm:resizeHandles val="exact"/>
        </dgm:presLayoutVars>
      </dgm:prSet>
      <dgm:spPr/>
    </dgm:pt>
    <dgm:pt modelId="{1F31A3CC-CC52-4FC8-A0BB-4EDA6D21AE48}" type="pres">
      <dgm:prSet presAssocID="{353813EB-F7E3-48D3-A5E9-FDAFCA0FCA06}" presName="composite" presStyleCnt="0"/>
      <dgm:spPr/>
    </dgm:pt>
    <dgm:pt modelId="{02479D38-A26F-4D7B-BF32-2DB5647E95D5}" type="pres">
      <dgm:prSet presAssocID="{353813EB-F7E3-48D3-A5E9-FDAFCA0FCA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6BE478-F143-4656-9D3F-22DDCF13FB1B}" type="pres">
      <dgm:prSet presAssocID="{353813EB-F7E3-48D3-A5E9-FDAFCA0FCA06}" presName="parSh" presStyleLbl="node1" presStyleIdx="0" presStyleCnt="3" custScaleX="110894" custLinFactNeighborX="1098" custLinFactNeighborY="-804"/>
      <dgm:spPr/>
    </dgm:pt>
    <dgm:pt modelId="{FC417086-B62E-4AD3-B72F-26C95E2BF127}" type="pres">
      <dgm:prSet presAssocID="{353813EB-F7E3-48D3-A5E9-FDAFCA0FCA06}" presName="desTx" presStyleLbl="fgAcc1" presStyleIdx="0" presStyleCnt="3" custScaleX="127380">
        <dgm:presLayoutVars>
          <dgm:bulletEnabled val="1"/>
        </dgm:presLayoutVars>
      </dgm:prSet>
      <dgm:spPr/>
    </dgm:pt>
    <dgm:pt modelId="{8E26D01B-EB28-46AD-BE2B-91417132D045}" type="pres">
      <dgm:prSet presAssocID="{7B535B35-AB59-4FC5-925D-816B26517830}" presName="sibTrans" presStyleLbl="sibTrans2D1" presStyleIdx="0" presStyleCnt="2"/>
      <dgm:spPr/>
    </dgm:pt>
    <dgm:pt modelId="{954A5F1D-8430-4DC5-ABFE-139810AFDC3D}" type="pres">
      <dgm:prSet presAssocID="{7B535B35-AB59-4FC5-925D-816B26517830}" presName="connTx" presStyleLbl="sibTrans2D1" presStyleIdx="0" presStyleCnt="2"/>
      <dgm:spPr/>
    </dgm:pt>
    <dgm:pt modelId="{58B1437F-0E90-468A-9AF5-D0399B0D711B}" type="pres">
      <dgm:prSet presAssocID="{BE462D19-C8A6-4557-92BD-272CFC93A8F1}" presName="composite" presStyleCnt="0"/>
      <dgm:spPr/>
    </dgm:pt>
    <dgm:pt modelId="{0758ED90-6F1B-4CDF-840A-B62C4A00589D}" type="pres">
      <dgm:prSet presAssocID="{BE462D19-C8A6-4557-92BD-272CFC93A8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7C6F6E-160F-4CA5-B586-336EEE36BFB3}" type="pres">
      <dgm:prSet presAssocID="{BE462D19-C8A6-4557-92BD-272CFC93A8F1}" presName="parSh" presStyleLbl="node1" presStyleIdx="1" presStyleCnt="3"/>
      <dgm:spPr/>
    </dgm:pt>
    <dgm:pt modelId="{C32E8D5A-763B-4B21-AE48-C6499A330315}" type="pres">
      <dgm:prSet presAssocID="{BE462D19-C8A6-4557-92BD-272CFC93A8F1}" presName="desTx" presStyleLbl="fgAcc1" presStyleIdx="1" presStyleCnt="3" custScaleX="128879">
        <dgm:presLayoutVars>
          <dgm:bulletEnabled val="1"/>
        </dgm:presLayoutVars>
      </dgm:prSet>
      <dgm:spPr/>
    </dgm:pt>
    <dgm:pt modelId="{36996CFC-7F72-4CC4-A241-123C04BED0FB}" type="pres">
      <dgm:prSet presAssocID="{F6A1D270-4749-4105-AC13-ACCEDC94D65F}" presName="sibTrans" presStyleLbl="sibTrans2D1" presStyleIdx="1" presStyleCnt="2"/>
      <dgm:spPr/>
    </dgm:pt>
    <dgm:pt modelId="{668DAEA4-352C-4ABF-A028-9C9D316E4167}" type="pres">
      <dgm:prSet presAssocID="{F6A1D270-4749-4105-AC13-ACCEDC94D65F}" presName="connTx" presStyleLbl="sibTrans2D1" presStyleIdx="1" presStyleCnt="2"/>
      <dgm:spPr/>
    </dgm:pt>
    <dgm:pt modelId="{FADCD5D4-9EEF-49D3-A1E4-C500C990A87D}" type="pres">
      <dgm:prSet presAssocID="{F3745366-F1F4-4028-9067-923E34C9D23F}" presName="composite" presStyleCnt="0"/>
      <dgm:spPr/>
    </dgm:pt>
    <dgm:pt modelId="{F5845E16-3728-4219-8EF1-0C4291C54C24}" type="pres">
      <dgm:prSet presAssocID="{F3745366-F1F4-4028-9067-923E34C9D23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CF21A0-B807-4D8D-8D6C-BC5F718B0B5B}" type="pres">
      <dgm:prSet presAssocID="{F3745366-F1F4-4028-9067-923E34C9D23F}" presName="parSh" presStyleLbl="node1" presStyleIdx="2" presStyleCnt="3"/>
      <dgm:spPr/>
    </dgm:pt>
    <dgm:pt modelId="{146BEA14-DD90-444F-BDD7-01ABF8317C61}" type="pres">
      <dgm:prSet presAssocID="{F3745366-F1F4-4028-9067-923E34C9D23F}" presName="desTx" presStyleLbl="fgAcc1" presStyleIdx="2" presStyleCnt="3" custScaleX="129880">
        <dgm:presLayoutVars>
          <dgm:bulletEnabled val="1"/>
        </dgm:presLayoutVars>
      </dgm:prSet>
      <dgm:spPr/>
    </dgm:pt>
  </dgm:ptLst>
  <dgm:cxnLst>
    <dgm:cxn modelId="{B4001001-0BA5-4CAF-888C-3FFC72E786EC}" type="presOf" srcId="{353813EB-F7E3-48D3-A5E9-FDAFCA0FCA06}" destId="{F36BE478-F143-4656-9D3F-22DDCF13FB1B}" srcOrd="1" destOrd="0" presId="urn:microsoft.com/office/officeart/2005/8/layout/process3"/>
    <dgm:cxn modelId="{7287E807-ABF8-4E01-8EC7-1478E558AEBE}" type="presOf" srcId="{7010B206-7D70-451B-B655-34F357633220}" destId="{146BEA14-DD90-444F-BDD7-01ABF8317C61}" srcOrd="0" destOrd="0" presId="urn:microsoft.com/office/officeart/2005/8/layout/process3"/>
    <dgm:cxn modelId="{E3AD060F-A1CD-40D0-83D7-9FDD8EDA52B2}" type="presOf" srcId="{15108743-2585-4BB1-80D3-3451A3F1A01A}" destId="{FC417086-B62E-4AD3-B72F-26C95E2BF127}" srcOrd="0" destOrd="2" presId="urn:microsoft.com/office/officeart/2005/8/layout/process3"/>
    <dgm:cxn modelId="{EE23FB16-89B1-4F21-B2F9-0873F2FEE988}" type="presOf" srcId="{2CF18862-B0DF-417C-89EA-00A29E8C37F1}" destId="{146BEA14-DD90-444F-BDD7-01ABF8317C61}" srcOrd="0" destOrd="1" presId="urn:microsoft.com/office/officeart/2005/8/layout/process3"/>
    <dgm:cxn modelId="{53CF062F-230B-4911-A1DC-DE7B23BC385B}" type="presOf" srcId="{F6A1D270-4749-4105-AC13-ACCEDC94D65F}" destId="{36996CFC-7F72-4CC4-A241-123C04BED0FB}" srcOrd="0" destOrd="0" presId="urn:microsoft.com/office/officeart/2005/8/layout/process3"/>
    <dgm:cxn modelId="{AF940B33-025E-4BE3-8FAC-447B7F35AAD8}" type="presOf" srcId="{0D4004B3-A593-4F9E-893C-A22241678328}" destId="{FC417086-B62E-4AD3-B72F-26C95E2BF127}" srcOrd="0" destOrd="0" presId="urn:microsoft.com/office/officeart/2005/8/layout/process3"/>
    <dgm:cxn modelId="{A76F3439-A4C7-444F-AB78-6C0200AB006A}" srcId="{F1FF7C59-EEB2-440E-9FD6-F4A3CB06D18F}" destId="{353813EB-F7E3-48D3-A5E9-FDAFCA0FCA06}" srcOrd="0" destOrd="0" parTransId="{AB11692A-193A-481F-AE9B-707762EEE174}" sibTransId="{7B535B35-AB59-4FC5-925D-816B26517830}"/>
    <dgm:cxn modelId="{B1B0A23F-067D-4101-B805-38DCF182CAC9}" srcId="{F3745366-F1F4-4028-9067-923E34C9D23F}" destId="{2CF18862-B0DF-417C-89EA-00A29E8C37F1}" srcOrd="1" destOrd="0" parTransId="{564076CF-FE65-45B3-9194-652A61E28264}" sibTransId="{3AE0E36C-C802-4E6E-920A-C9A0BC53BBDC}"/>
    <dgm:cxn modelId="{7844175B-C5BE-4D48-BA60-6574A323E0D7}" type="presOf" srcId="{BE462D19-C8A6-4557-92BD-272CFC93A8F1}" destId="{0758ED90-6F1B-4CDF-840A-B62C4A00589D}" srcOrd="0" destOrd="0" presId="urn:microsoft.com/office/officeart/2005/8/layout/process3"/>
    <dgm:cxn modelId="{B1DE4448-D598-4041-9764-B69244B1DEF1}" type="presOf" srcId="{7B535B35-AB59-4FC5-925D-816B26517830}" destId="{954A5F1D-8430-4DC5-ABFE-139810AFDC3D}" srcOrd="1" destOrd="0" presId="urn:microsoft.com/office/officeart/2005/8/layout/process3"/>
    <dgm:cxn modelId="{842CF768-7D1F-4335-9997-2B997D6D0DF4}" srcId="{BE462D19-C8A6-4557-92BD-272CFC93A8F1}" destId="{34615A73-498F-446C-AEA2-0B051A84A879}" srcOrd="1" destOrd="0" parTransId="{0D270AA8-1474-4CCE-9325-613D067E6C7C}" sibTransId="{210728ED-BC48-40F4-8AC0-6A338851DE9B}"/>
    <dgm:cxn modelId="{840C764D-B5EE-4FC7-8D26-2506FFAFB866}" srcId="{BE462D19-C8A6-4557-92BD-272CFC93A8F1}" destId="{9963ECE1-E807-4858-9E00-9DD7536EAFBF}" srcOrd="0" destOrd="0" parTransId="{39003F0E-AC18-46D3-AE4A-07C34D92BCF9}" sibTransId="{84EB370A-B077-4624-B3A8-B2B3BBEF39B2}"/>
    <dgm:cxn modelId="{E5A70057-B66B-4D1B-80DD-B4BC23F0DCA3}" srcId="{F3745366-F1F4-4028-9067-923E34C9D23F}" destId="{7010B206-7D70-451B-B655-34F357633220}" srcOrd="0" destOrd="0" parTransId="{9F3D73F4-7282-4AF4-B59F-6BF8A73B155B}" sibTransId="{A9C04E24-7841-4628-95EF-754EE718CF01}"/>
    <dgm:cxn modelId="{61ECAD7B-D5CE-416B-82E6-994CC88DF1B4}" type="presOf" srcId="{34615A73-498F-446C-AEA2-0B051A84A879}" destId="{C32E8D5A-763B-4B21-AE48-C6499A330315}" srcOrd="0" destOrd="1" presId="urn:microsoft.com/office/officeart/2005/8/layout/process3"/>
    <dgm:cxn modelId="{6A63D57C-3EF3-4AF1-B1F2-78267D8BD05D}" type="presOf" srcId="{353813EB-F7E3-48D3-A5E9-FDAFCA0FCA06}" destId="{02479D38-A26F-4D7B-BF32-2DB5647E95D5}" srcOrd="0" destOrd="0" presId="urn:microsoft.com/office/officeart/2005/8/layout/process3"/>
    <dgm:cxn modelId="{F2F1427F-A7FC-42FD-966E-C7CCB3EE2DB9}" type="presOf" srcId="{9963ECE1-E807-4858-9E00-9DD7536EAFBF}" destId="{C32E8D5A-763B-4B21-AE48-C6499A330315}" srcOrd="0" destOrd="0" presId="urn:microsoft.com/office/officeart/2005/8/layout/process3"/>
    <dgm:cxn modelId="{A28B4A84-426F-4A87-8740-57AA072E0198}" type="presOf" srcId="{F3745366-F1F4-4028-9067-923E34C9D23F}" destId="{99CF21A0-B807-4D8D-8D6C-BC5F718B0B5B}" srcOrd="1" destOrd="0" presId="urn:microsoft.com/office/officeart/2005/8/layout/process3"/>
    <dgm:cxn modelId="{1F99FA9A-BEF3-4D9D-8389-D001B0FA8BFB}" type="presOf" srcId="{F3745366-F1F4-4028-9067-923E34C9D23F}" destId="{F5845E16-3728-4219-8EF1-0C4291C54C24}" srcOrd="0" destOrd="0" presId="urn:microsoft.com/office/officeart/2005/8/layout/process3"/>
    <dgm:cxn modelId="{AB0A709D-0680-470A-BBE5-F27B9376DE35}" type="presOf" srcId="{F1FF7C59-EEB2-440E-9FD6-F4A3CB06D18F}" destId="{9CECB2D4-5072-4937-9E73-B26858F8483D}" srcOrd="0" destOrd="0" presId="urn:microsoft.com/office/officeart/2005/8/layout/process3"/>
    <dgm:cxn modelId="{16207DA1-3FF4-4AA4-A62E-2D1BE9DC2A05}" type="presOf" srcId="{BE462D19-C8A6-4557-92BD-272CFC93A8F1}" destId="{277C6F6E-160F-4CA5-B586-336EEE36BFB3}" srcOrd="1" destOrd="0" presId="urn:microsoft.com/office/officeart/2005/8/layout/process3"/>
    <dgm:cxn modelId="{58CB58A3-9F0A-486A-B0FA-1395342198E5}" srcId="{353813EB-F7E3-48D3-A5E9-FDAFCA0FCA06}" destId="{10570ADC-1327-4979-8B31-34BC58815D7C}" srcOrd="1" destOrd="0" parTransId="{53F8A937-6B5C-415E-A463-62A012E6C6A3}" sibTransId="{0702FA47-A91C-4D3E-B06E-9F9EBD456D83}"/>
    <dgm:cxn modelId="{CA7CFFAA-0DBC-4AA8-A7C1-A7746D72C1AD}" type="presOf" srcId="{72235247-2979-4AD9-A2EC-3DB9BBDA7E17}" destId="{C32E8D5A-763B-4B21-AE48-C6499A330315}" srcOrd="0" destOrd="2" presId="urn:microsoft.com/office/officeart/2005/8/layout/process3"/>
    <dgm:cxn modelId="{A3610CB2-36D9-4B47-BA03-2C78F86D83F3}" srcId="{353813EB-F7E3-48D3-A5E9-FDAFCA0FCA06}" destId="{15108743-2585-4BB1-80D3-3451A3F1A01A}" srcOrd="2" destOrd="0" parTransId="{B2F047C0-0EAD-491D-8123-5937A2E66A68}" sibTransId="{BA2203E2-63B0-40DB-9645-CE035E8CA6AA}"/>
    <dgm:cxn modelId="{F3888BB2-4436-4BB5-9375-DA95750BE7B7}" srcId="{BE462D19-C8A6-4557-92BD-272CFC93A8F1}" destId="{72235247-2979-4AD9-A2EC-3DB9BBDA7E17}" srcOrd="2" destOrd="0" parTransId="{116BCBA0-63D8-4BDB-B38E-DBEF888BF06C}" sibTransId="{66DA3066-9239-4DE4-8A4D-6A56279AEA5F}"/>
    <dgm:cxn modelId="{5C788AB4-1AA6-4AF7-8A51-89BC27E84237}" type="presOf" srcId="{10570ADC-1327-4979-8B31-34BC58815D7C}" destId="{FC417086-B62E-4AD3-B72F-26C95E2BF127}" srcOrd="0" destOrd="1" presId="urn:microsoft.com/office/officeart/2005/8/layout/process3"/>
    <dgm:cxn modelId="{35766BC7-BEF2-4893-B66B-DE98CCE2CEF7}" srcId="{F1FF7C59-EEB2-440E-9FD6-F4A3CB06D18F}" destId="{BE462D19-C8A6-4557-92BD-272CFC93A8F1}" srcOrd="1" destOrd="0" parTransId="{77E59316-31B4-4377-81B3-49B10FB9720E}" sibTransId="{F6A1D270-4749-4105-AC13-ACCEDC94D65F}"/>
    <dgm:cxn modelId="{B99AD5CD-1B8C-4C53-AA76-0F8EC54A4403}" type="presOf" srcId="{F6A1D270-4749-4105-AC13-ACCEDC94D65F}" destId="{668DAEA4-352C-4ABF-A028-9C9D316E4167}" srcOrd="1" destOrd="0" presId="urn:microsoft.com/office/officeart/2005/8/layout/process3"/>
    <dgm:cxn modelId="{689813D8-06A1-469D-B560-9F9DC4F72A4A}" srcId="{F1FF7C59-EEB2-440E-9FD6-F4A3CB06D18F}" destId="{F3745366-F1F4-4028-9067-923E34C9D23F}" srcOrd="2" destOrd="0" parTransId="{65BB2126-B8BB-4949-909B-B1C5F2D5ABDC}" sibTransId="{F6C95425-4282-4251-BE11-E385E44B2D12}"/>
    <dgm:cxn modelId="{8F98F0D9-4596-4021-8E9D-4884C934396F}" type="presOf" srcId="{9FEA5766-7A8C-4BC8-84B7-B0FBB8B222BA}" destId="{FC417086-B62E-4AD3-B72F-26C95E2BF127}" srcOrd="0" destOrd="3" presId="urn:microsoft.com/office/officeart/2005/8/layout/process3"/>
    <dgm:cxn modelId="{667D61DD-CAF5-43F0-90B9-AF8ADDF3CCB5}" srcId="{353813EB-F7E3-48D3-A5E9-FDAFCA0FCA06}" destId="{0D4004B3-A593-4F9E-893C-A22241678328}" srcOrd="0" destOrd="0" parTransId="{F98B77F2-81FC-48EF-A1F6-290F5E348402}" sibTransId="{D17ADD73-BBF9-4403-B831-F82216A58342}"/>
    <dgm:cxn modelId="{814AE1E7-BDC4-4BC2-B1BB-17330DC28A21}" srcId="{353813EB-F7E3-48D3-A5E9-FDAFCA0FCA06}" destId="{9FEA5766-7A8C-4BC8-84B7-B0FBB8B222BA}" srcOrd="3" destOrd="0" parTransId="{58ED42FA-5069-4C97-9DC1-A36A6622F2BA}" sibTransId="{484FC7BB-DCA9-42DE-8170-17BD9A4BB73E}"/>
    <dgm:cxn modelId="{041513F6-2954-4C90-98E2-C27094311E9E}" type="presOf" srcId="{7B535B35-AB59-4FC5-925D-816B26517830}" destId="{8E26D01B-EB28-46AD-BE2B-91417132D045}" srcOrd="0" destOrd="0" presId="urn:microsoft.com/office/officeart/2005/8/layout/process3"/>
    <dgm:cxn modelId="{B14106B6-E7A8-47DF-A3DD-75AB5D87B7F0}" type="presParOf" srcId="{9CECB2D4-5072-4937-9E73-B26858F8483D}" destId="{1F31A3CC-CC52-4FC8-A0BB-4EDA6D21AE48}" srcOrd="0" destOrd="0" presId="urn:microsoft.com/office/officeart/2005/8/layout/process3"/>
    <dgm:cxn modelId="{D0D1CB70-0D79-402F-B564-3AE77CD7B9BE}" type="presParOf" srcId="{1F31A3CC-CC52-4FC8-A0BB-4EDA6D21AE48}" destId="{02479D38-A26F-4D7B-BF32-2DB5647E95D5}" srcOrd="0" destOrd="0" presId="urn:microsoft.com/office/officeart/2005/8/layout/process3"/>
    <dgm:cxn modelId="{2F979126-7BC7-4D7A-9EA1-64EBC8FC8859}" type="presParOf" srcId="{1F31A3CC-CC52-4FC8-A0BB-4EDA6D21AE48}" destId="{F36BE478-F143-4656-9D3F-22DDCF13FB1B}" srcOrd="1" destOrd="0" presId="urn:microsoft.com/office/officeart/2005/8/layout/process3"/>
    <dgm:cxn modelId="{16C098EF-057A-48B8-B1E9-B84DA7E98354}" type="presParOf" srcId="{1F31A3CC-CC52-4FC8-A0BB-4EDA6D21AE48}" destId="{FC417086-B62E-4AD3-B72F-26C95E2BF127}" srcOrd="2" destOrd="0" presId="urn:microsoft.com/office/officeart/2005/8/layout/process3"/>
    <dgm:cxn modelId="{4DF56318-0897-4C57-99D0-52D73E09493D}" type="presParOf" srcId="{9CECB2D4-5072-4937-9E73-B26858F8483D}" destId="{8E26D01B-EB28-46AD-BE2B-91417132D045}" srcOrd="1" destOrd="0" presId="urn:microsoft.com/office/officeart/2005/8/layout/process3"/>
    <dgm:cxn modelId="{B6BDD25C-ECC1-4949-AE72-F8D223109C68}" type="presParOf" srcId="{8E26D01B-EB28-46AD-BE2B-91417132D045}" destId="{954A5F1D-8430-4DC5-ABFE-139810AFDC3D}" srcOrd="0" destOrd="0" presId="urn:microsoft.com/office/officeart/2005/8/layout/process3"/>
    <dgm:cxn modelId="{B47A583D-2858-41BA-A261-C42677D9EDAA}" type="presParOf" srcId="{9CECB2D4-5072-4937-9E73-B26858F8483D}" destId="{58B1437F-0E90-468A-9AF5-D0399B0D711B}" srcOrd="2" destOrd="0" presId="urn:microsoft.com/office/officeart/2005/8/layout/process3"/>
    <dgm:cxn modelId="{79C76C92-FEFC-4834-AC08-AB68018CADDA}" type="presParOf" srcId="{58B1437F-0E90-468A-9AF5-D0399B0D711B}" destId="{0758ED90-6F1B-4CDF-840A-B62C4A00589D}" srcOrd="0" destOrd="0" presId="urn:microsoft.com/office/officeart/2005/8/layout/process3"/>
    <dgm:cxn modelId="{CEB65155-E969-44D4-8DA2-3EFEF9709012}" type="presParOf" srcId="{58B1437F-0E90-468A-9AF5-D0399B0D711B}" destId="{277C6F6E-160F-4CA5-B586-336EEE36BFB3}" srcOrd="1" destOrd="0" presId="urn:microsoft.com/office/officeart/2005/8/layout/process3"/>
    <dgm:cxn modelId="{3D9C1F35-0C47-44FC-944E-A8529EB460C6}" type="presParOf" srcId="{58B1437F-0E90-468A-9AF5-D0399B0D711B}" destId="{C32E8D5A-763B-4B21-AE48-C6499A330315}" srcOrd="2" destOrd="0" presId="urn:microsoft.com/office/officeart/2005/8/layout/process3"/>
    <dgm:cxn modelId="{1876FFE7-A310-411F-9A9E-AD7564FD73EB}" type="presParOf" srcId="{9CECB2D4-5072-4937-9E73-B26858F8483D}" destId="{36996CFC-7F72-4CC4-A241-123C04BED0FB}" srcOrd="3" destOrd="0" presId="urn:microsoft.com/office/officeart/2005/8/layout/process3"/>
    <dgm:cxn modelId="{41369832-2915-4B9E-A2EE-35D35EE3C83E}" type="presParOf" srcId="{36996CFC-7F72-4CC4-A241-123C04BED0FB}" destId="{668DAEA4-352C-4ABF-A028-9C9D316E4167}" srcOrd="0" destOrd="0" presId="urn:microsoft.com/office/officeart/2005/8/layout/process3"/>
    <dgm:cxn modelId="{8116A49C-71B1-45BF-A978-35FB1A9DCFB1}" type="presParOf" srcId="{9CECB2D4-5072-4937-9E73-B26858F8483D}" destId="{FADCD5D4-9EEF-49D3-A1E4-C500C990A87D}" srcOrd="4" destOrd="0" presId="urn:microsoft.com/office/officeart/2005/8/layout/process3"/>
    <dgm:cxn modelId="{E9429A26-F8ED-4881-8EDE-A0C05CDC6335}" type="presParOf" srcId="{FADCD5D4-9EEF-49D3-A1E4-C500C990A87D}" destId="{F5845E16-3728-4219-8EF1-0C4291C54C24}" srcOrd="0" destOrd="0" presId="urn:microsoft.com/office/officeart/2005/8/layout/process3"/>
    <dgm:cxn modelId="{9CB5AAF4-7D6B-4E81-B414-CC8FFE18E9C1}" type="presParOf" srcId="{FADCD5D4-9EEF-49D3-A1E4-C500C990A87D}" destId="{99CF21A0-B807-4D8D-8D6C-BC5F718B0B5B}" srcOrd="1" destOrd="0" presId="urn:microsoft.com/office/officeart/2005/8/layout/process3"/>
    <dgm:cxn modelId="{EFC5A320-5091-4DED-8B29-C365DD664250}" type="presParOf" srcId="{FADCD5D4-9EEF-49D3-A1E4-C500C990A87D}" destId="{146BEA14-DD90-444F-BDD7-01ABF8317C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E478-F143-4656-9D3F-22DDCF13FB1B}">
      <dsp:nvSpPr>
        <dsp:cNvPr id="0" name=""/>
        <dsp:cNvSpPr/>
      </dsp:nvSpPr>
      <dsp:spPr>
        <a:xfrm>
          <a:off x="33596" y="-79605"/>
          <a:ext cx="2373890" cy="12752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Отправить Заявку на участие</a:t>
          </a:r>
        </a:p>
      </dsp:txBody>
      <dsp:txXfrm>
        <a:off x="33596" y="-79605"/>
        <a:ext cx="2373890" cy="850146"/>
      </dsp:txXfrm>
    </dsp:sp>
    <dsp:sp modelId="{FC417086-B62E-4AD3-B72F-26C95E2BF127}">
      <dsp:nvSpPr>
        <dsp:cNvPr id="0" name=""/>
        <dsp:cNvSpPr/>
      </dsp:nvSpPr>
      <dsp:spPr>
        <a:xfrm>
          <a:off x="271305" y="770541"/>
          <a:ext cx="2726803" cy="316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Войти в личный кабинет на сайте </a:t>
          </a:r>
          <a:r>
            <a:rPr lang="en-US" sz="1400" b="1" kern="1200" dirty="0">
              <a:hlinkClick xmlns:r="http://schemas.openxmlformats.org/officeDocument/2006/relationships" r:id="rId1"/>
            </a:rPr>
            <a:t>www.railcommerce.com</a:t>
          </a:r>
          <a:endParaRPr lang="ru-RU" sz="13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Разместить Заявку на участие в торгах за перевозку с указанием Заказчика торгов и его лотов</a:t>
          </a:r>
          <a:endParaRPr lang="ru-RU" sz="13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Получить разрешение на аккредитацию от биржи вагонов</a:t>
          </a:r>
        </a:p>
      </dsp:txBody>
      <dsp:txXfrm>
        <a:off x="351170" y="850406"/>
        <a:ext cx="2567073" cy="3008270"/>
      </dsp:txXfrm>
    </dsp:sp>
    <dsp:sp modelId="{8E26D01B-EB28-46AD-BE2B-91417132D045}">
      <dsp:nvSpPr>
        <dsp:cNvPr id="0" name=""/>
        <dsp:cNvSpPr/>
      </dsp:nvSpPr>
      <dsp:spPr>
        <a:xfrm>
          <a:off x="2769839" y="79243"/>
          <a:ext cx="768186" cy="532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2769839" y="185733"/>
        <a:ext cx="608452" cy="319468"/>
      </dsp:txXfrm>
    </dsp:sp>
    <dsp:sp modelId="{277C6F6E-160F-4CA5-B586-336EEE36BFB3}">
      <dsp:nvSpPr>
        <dsp:cNvPr id="0" name=""/>
        <dsp:cNvSpPr/>
      </dsp:nvSpPr>
      <dsp:spPr>
        <a:xfrm>
          <a:off x="3856896" y="-79605"/>
          <a:ext cx="2140684" cy="1275220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Подать ценовые предложения</a:t>
          </a:r>
        </a:p>
      </dsp:txBody>
      <dsp:txXfrm>
        <a:off x="3856896" y="-79605"/>
        <a:ext cx="2140684" cy="850146"/>
      </dsp:txXfrm>
    </dsp:sp>
    <dsp:sp modelId="{C32E8D5A-763B-4B21-AE48-C6499A330315}">
      <dsp:nvSpPr>
        <dsp:cNvPr id="0" name=""/>
        <dsp:cNvSpPr/>
      </dsp:nvSpPr>
      <dsp:spPr>
        <a:xfrm>
          <a:off x="3985462" y="770541"/>
          <a:ext cx="2758892" cy="316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Подать в личном кабинете в разделе торгов за перевозку ценовые предложения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Ценовые предложения подаются на повышение текущей цены</a:t>
          </a:r>
        </a:p>
      </dsp:txBody>
      <dsp:txXfrm>
        <a:off x="4066267" y="851346"/>
        <a:ext cx="2597282" cy="3006390"/>
      </dsp:txXfrm>
    </dsp:sp>
    <dsp:sp modelId="{36996CFC-7F72-4CC4-A241-123C04BED0FB}">
      <dsp:nvSpPr>
        <dsp:cNvPr id="0" name=""/>
        <dsp:cNvSpPr/>
      </dsp:nvSpPr>
      <dsp:spPr>
        <a:xfrm>
          <a:off x="6398970" y="79243"/>
          <a:ext cx="850947" cy="532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6398970" y="185733"/>
        <a:ext cx="691213" cy="319468"/>
      </dsp:txXfrm>
    </dsp:sp>
    <dsp:sp modelId="{99CF21A0-B807-4D8D-8D6C-BC5F718B0B5B}">
      <dsp:nvSpPr>
        <dsp:cNvPr id="0" name=""/>
        <dsp:cNvSpPr/>
      </dsp:nvSpPr>
      <dsp:spPr>
        <a:xfrm>
          <a:off x="7603141" y="-79605"/>
          <a:ext cx="2140684" cy="1275220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Победитель заключает договор с Владельцем лота</a:t>
          </a:r>
        </a:p>
      </dsp:txBody>
      <dsp:txXfrm>
        <a:off x="7603141" y="-79605"/>
        <a:ext cx="2140684" cy="850146"/>
      </dsp:txXfrm>
    </dsp:sp>
    <dsp:sp modelId="{146BEA14-DD90-444F-BDD7-01ABF8317C61}">
      <dsp:nvSpPr>
        <dsp:cNvPr id="0" name=""/>
        <dsp:cNvSpPr/>
      </dsp:nvSpPr>
      <dsp:spPr>
        <a:xfrm>
          <a:off x="7720993" y="770541"/>
          <a:ext cx="2780320" cy="316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 Подведение итогов торгов: Победителем становится участник, подавший наиболее выгодное ценовое предложение. Заказчику и Победителю торгов направляются протокол-уведомление о победителе</a:t>
          </a:r>
        </a:p>
      </dsp:txBody>
      <dsp:txXfrm>
        <a:off x="7802426" y="851974"/>
        <a:ext cx="2617454" cy="300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6188" y="274779"/>
            <a:ext cx="5278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Торги за перевозку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121355"/>
              </p:ext>
            </p:extLst>
          </p:nvPr>
        </p:nvGraphicFramePr>
        <p:xfrm>
          <a:off x="847288" y="2122415"/>
          <a:ext cx="10511406" cy="38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3791" y="1105776"/>
            <a:ext cx="102177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EE833A"/>
                </a:solidFill>
              </a:rPr>
              <a:t>Заказчики торгов:	Операторы подвижного состава</a:t>
            </a:r>
          </a:p>
          <a:p>
            <a:r>
              <a:rPr lang="ru-RU" sz="2800" b="1" dirty="0">
                <a:ln/>
                <a:solidFill>
                  <a:srgbClr val="EE833A"/>
                </a:solidFill>
              </a:rPr>
              <a:t>Участники торгов:	Грузовладельцы</a:t>
            </a:r>
          </a:p>
        </p:txBody>
      </p:sp>
      <p:sp>
        <p:nvSpPr>
          <p:cNvPr id="2" name="Стрелка: штриховая вправо 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70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" y="1309092"/>
            <a:ext cx="11983009" cy="4901208"/>
          </a:xfrm>
        </p:spPr>
      </p:pic>
      <p:sp>
        <p:nvSpPr>
          <p:cNvPr id="6" name="Прямоугольник 5"/>
          <p:cNvSpPr/>
          <p:nvPr/>
        </p:nvSpPr>
        <p:spPr>
          <a:xfrm>
            <a:off x="3681223" y="459756"/>
            <a:ext cx="4167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1" y="1661516"/>
            <a:ext cx="8339444" cy="4669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786" y="392225"/>
            <a:ext cx="570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ВОЙТИ В ЛИЧНЫЙ КАБИНЕТ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8975743" y="815933"/>
            <a:ext cx="1602298" cy="746072"/>
          </a:xfrm>
          <a:prstGeom prst="wedgeRectCallout">
            <a:avLst>
              <a:gd name="adj1" fmla="val -49506"/>
              <a:gd name="adj2" fmla="val 684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ВОЙТИ В ЛИЧНЫЙ КАБИНЕТ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414989" y="777699"/>
            <a:ext cx="2115424" cy="746071"/>
          </a:xfrm>
          <a:prstGeom prst="wedgeRectCallout">
            <a:avLst>
              <a:gd name="adj1" fmla="val 40042"/>
              <a:gd name="adj2" fmla="val 780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ПРОЙТИ БЕСПЛАТНУЮ РЕГИСТРАЦИЮ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09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1" y="665694"/>
            <a:ext cx="6230514" cy="5668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0384" y="0"/>
            <a:ext cx="7945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2. ОТПРАВИТЬ ЗАЯВКУ НА УЧАСТИЕ В ТОРГАХ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734811" y="2886896"/>
            <a:ext cx="1136359" cy="1770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727479" y="2337482"/>
            <a:ext cx="1533340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«ТОРГИ ЗА ПЕРЕВОЗКУ»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7317835" y="714835"/>
            <a:ext cx="1647490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525092" y="573305"/>
            <a:ext cx="1533340" cy="794026"/>
          </a:xfrm>
          <a:prstGeom prst="wedgeRectCallout">
            <a:avLst>
              <a:gd name="adj1" fmla="val -86389"/>
              <a:gd name="adj2" fmla="val -1208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ОФОРМИТЬ ЗАЯВКУ НА УЧАСТИЕ В ТОРГАХ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1534B-37DB-44F2-A6FD-D3AD4F5BB565}"/>
              </a:ext>
            </a:extLst>
          </p:cNvPr>
          <p:cNvSpPr txBox="1"/>
          <p:nvPr/>
        </p:nvSpPr>
        <p:spPr>
          <a:xfrm>
            <a:off x="5005637" y="3541146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238D27-327B-45FC-8283-7512179FEBCC}"/>
              </a:ext>
            </a:extLst>
          </p:cNvPr>
          <p:cNvSpPr txBox="1"/>
          <p:nvPr/>
        </p:nvSpPr>
        <p:spPr>
          <a:xfrm>
            <a:off x="5005636" y="4170161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ED21C-6BAC-4BD2-BDD7-0B458030720F}"/>
              </a:ext>
            </a:extLst>
          </p:cNvPr>
          <p:cNvSpPr txBox="1"/>
          <p:nvPr/>
        </p:nvSpPr>
        <p:spPr>
          <a:xfrm>
            <a:off x="5005636" y="4799176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CED80E-550A-4EBD-8940-BBDD16CDD2B8}"/>
              </a:ext>
            </a:extLst>
          </p:cNvPr>
          <p:cNvSpPr txBox="1"/>
          <p:nvPr/>
        </p:nvSpPr>
        <p:spPr>
          <a:xfrm>
            <a:off x="5005636" y="5428191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922C7-5B43-4C51-8A00-EFC8CCA06066}"/>
              </a:ext>
            </a:extLst>
          </p:cNvPr>
          <p:cNvSpPr txBox="1"/>
          <p:nvPr/>
        </p:nvSpPr>
        <p:spPr>
          <a:xfrm>
            <a:off x="5005636" y="6099973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6066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1C3C17-213A-4A9A-B57C-D61CCE48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73" y="203423"/>
            <a:ext cx="3675948" cy="31676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775045" y="2052810"/>
            <a:ext cx="1113904" cy="236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4590288" y="276946"/>
            <a:ext cx="2368296" cy="794026"/>
          </a:xfrm>
          <a:prstGeom prst="wedgeRectCallout">
            <a:avLst>
              <a:gd name="adj1" fmla="val -2643"/>
              <a:gd name="adj2" fmla="val 735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ОФОРМИТЕ ЗАЯВКУ НА УЧАСТИЕ И ОТСКАНИРУЙТЕ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751673" y="2608970"/>
            <a:ext cx="1137276" cy="237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 flipV="1">
            <a:off x="1891626" y="3061215"/>
            <a:ext cx="1929603" cy="2616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307037" y="3722360"/>
            <a:ext cx="1581912" cy="875645"/>
          </a:xfrm>
          <a:prstGeom prst="wedgeRectCallout">
            <a:avLst>
              <a:gd name="adj1" fmla="val 50536"/>
              <a:gd name="adj2" fmla="val -957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ЗАГРУЗИТЕ СКАН ЗАЯВКИ НА УЧАСТИЕ НА САЙТ ДЛЯ АККРЕДИТАЦИИ</a:t>
            </a:r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50425" y="3284537"/>
            <a:ext cx="1581912" cy="875645"/>
          </a:xfrm>
          <a:prstGeom prst="wedgeRectCallout">
            <a:avLst>
              <a:gd name="adj1" fmla="val 50536"/>
              <a:gd name="adj2" fmla="val -957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ВЫБЕРИТЕ ФАЙЛ С ОТСКАНИРОВАННОЙ ЗАЯВКОЙ НА УЧАСТИЕ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EBCE621-32E9-41FF-B826-519B954C2632}"/>
              </a:ext>
            </a:extLst>
          </p:cNvPr>
          <p:cNvSpPr/>
          <p:nvPr/>
        </p:nvSpPr>
        <p:spPr>
          <a:xfrm>
            <a:off x="775045" y="593548"/>
            <a:ext cx="3679054" cy="9497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B8E918AE-5AC6-4653-A4E3-0E1FDAAD1829}"/>
              </a:ext>
            </a:extLst>
          </p:cNvPr>
          <p:cNvSpPr/>
          <p:nvPr/>
        </p:nvSpPr>
        <p:spPr>
          <a:xfrm>
            <a:off x="4590288" y="62215"/>
            <a:ext cx="2368296" cy="794026"/>
          </a:xfrm>
          <a:prstGeom prst="wedgeRectCallout">
            <a:avLst>
              <a:gd name="adj1" fmla="val -56463"/>
              <a:gd name="adj2" fmla="val 9335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УКАЖИТЕ ЗАКАЗЧИКА ТОРГОВ И ЛОТЫ ДЛЯ АККРЕДИТАЦИИ К ТОРГАМ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81" y="1307461"/>
            <a:ext cx="6927494" cy="4861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943" y="1307461"/>
            <a:ext cx="9071282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53" y="650634"/>
            <a:ext cx="6230514" cy="5668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05684" y="0"/>
            <a:ext cx="66547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3. ПОДАТЬ ЦЕНОВОЕ ПРЕДЛОЖЕНИЕ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648053" y="2858702"/>
            <a:ext cx="1136359" cy="184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469110" y="2367542"/>
            <a:ext cx="1533340" cy="794026"/>
          </a:xfrm>
          <a:prstGeom prst="wedgeRectCallout">
            <a:avLst>
              <a:gd name="adj1" fmla="val 90581"/>
              <a:gd name="adj2" fmla="val 2524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«ТОРГИ ЗА ПЕРЕВОЗКУ»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198777" y="3795573"/>
            <a:ext cx="679790" cy="305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363915" y="3237217"/>
            <a:ext cx="1533340" cy="794026"/>
          </a:xfrm>
          <a:prstGeom prst="wedgeRectCallout">
            <a:avLst>
              <a:gd name="adj1" fmla="val -77782"/>
              <a:gd name="adj2" fmla="val 4133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ОТВЕТИТЬ СВОИМ ЦЕНОВЫМ ПРЕДЛОЖЕНИЕМ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D1FF2F-3FA7-493B-8B58-139C2E6D4946}"/>
              </a:ext>
            </a:extLst>
          </p:cNvPr>
          <p:cNvSpPr txBox="1"/>
          <p:nvPr/>
        </p:nvSpPr>
        <p:spPr>
          <a:xfrm>
            <a:off x="4925084" y="3513772"/>
            <a:ext cx="11304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1F0E4-8518-4B16-8DD1-81B927C198DE}"/>
              </a:ext>
            </a:extLst>
          </p:cNvPr>
          <p:cNvSpPr txBox="1"/>
          <p:nvPr/>
        </p:nvSpPr>
        <p:spPr>
          <a:xfrm>
            <a:off x="4965562" y="4743149"/>
            <a:ext cx="11304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B02A5A-4361-44BD-8A1A-4E3887551C45}"/>
              </a:ext>
            </a:extLst>
          </p:cNvPr>
          <p:cNvSpPr txBox="1"/>
          <p:nvPr/>
        </p:nvSpPr>
        <p:spPr>
          <a:xfrm>
            <a:off x="4963556" y="4174627"/>
            <a:ext cx="10534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D6A39-4D12-4F1C-980C-1697DE152112}"/>
              </a:ext>
            </a:extLst>
          </p:cNvPr>
          <p:cNvSpPr txBox="1"/>
          <p:nvPr/>
        </p:nvSpPr>
        <p:spPr>
          <a:xfrm>
            <a:off x="4925084" y="5378025"/>
            <a:ext cx="10534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2C5C0-C41D-425F-A765-B85FBFE3903C}"/>
              </a:ext>
            </a:extLst>
          </p:cNvPr>
          <p:cNvSpPr txBox="1"/>
          <p:nvPr/>
        </p:nvSpPr>
        <p:spPr>
          <a:xfrm>
            <a:off x="4925084" y="6038880"/>
            <a:ext cx="10534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F2CB2C4-DEBC-4E41-91CD-067562AF798D}"/>
              </a:ext>
            </a:extLst>
          </p:cNvPr>
          <p:cNvSpPr/>
          <p:nvPr/>
        </p:nvSpPr>
        <p:spPr>
          <a:xfrm>
            <a:off x="4963556" y="4753604"/>
            <a:ext cx="1136359" cy="184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чко с текстом: прямоугольное 17">
            <a:extLst>
              <a:ext uri="{FF2B5EF4-FFF2-40B4-BE49-F238E27FC236}">
                <a16:creationId xmlns:a16="http://schemas.microsoft.com/office/drawing/2014/main" id="{DC99D5DF-1FA4-4BBB-8B1A-3077FD410B9E}"/>
              </a:ext>
            </a:extLst>
          </p:cNvPr>
          <p:cNvSpPr/>
          <p:nvPr/>
        </p:nvSpPr>
        <p:spPr>
          <a:xfrm>
            <a:off x="435452" y="4100660"/>
            <a:ext cx="1566998" cy="905230"/>
          </a:xfrm>
          <a:prstGeom prst="wedgeRectCallout">
            <a:avLst>
              <a:gd name="adj1" fmla="val 238204"/>
              <a:gd name="adj2" fmla="val 3248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КОЛИЧЕСТВО УЧАСТНИКОВ, АККРЕДИТОВАННЫХ НА ЛОТ</a:t>
            </a:r>
          </a:p>
        </p:txBody>
      </p:sp>
    </p:spTree>
    <p:extLst>
      <p:ext uri="{BB962C8B-B14F-4D97-AF65-F5344CB8AC3E}">
        <p14:creationId xmlns:p14="http://schemas.microsoft.com/office/powerpoint/2010/main" val="36695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131" y="606180"/>
            <a:ext cx="5968854" cy="563895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160475" y="5124637"/>
            <a:ext cx="1309925" cy="429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518161" y="4277972"/>
            <a:ext cx="1966846" cy="1061413"/>
          </a:xfrm>
          <a:prstGeom prst="wedgeRectCallout">
            <a:avLst>
              <a:gd name="adj1" fmla="val 85806"/>
              <a:gd name="adj2" fmla="val 527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ЗАПОЛНИТЬ ЦЕНУ ЗА 1 ВАГОН ВРУЧНУЮ ИЛИ ПО КЛИКУ НА СТРЕЛКУ ВВЕРХ: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ОДИН КЛИК + 1 ШАГ ТОРГОВ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7184964" y="5747647"/>
            <a:ext cx="1699392" cy="4294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129329" y="4492720"/>
            <a:ext cx="2293065" cy="936977"/>
          </a:xfrm>
          <a:prstGeom prst="wedgeRectCallout">
            <a:avLst>
              <a:gd name="adj1" fmla="val -59424"/>
              <a:gd name="adj2" fmla="val 11419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РАЗМЕСТИТЬ ЦЕНОВОЕ ПРЕДЛОЖЕНИЕ В ТОРГАХ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6212" y="5296929"/>
            <a:ext cx="777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27 500.00</a:t>
            </a:r>
          </a:p>
        </p:txBody>
      </p:sp>
    </p:spTree>
    <p:extLst>
      <p:ext uri="{BB962C8B-B14F-4D97-AF65-F5344CB8AC3E}">
        <p14:creationId xmlns:p14="http://schemas.microsoft.com/office/powerpoint/2010/main" val="10045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98" y="1208743"/>
            <a:ext cx="6306430" cy="5153744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464808" y="3785615"/>
            <a:ext cx="557784" cy="4164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прямоугольное 5"/>
          <p:cNvSpPr/>
          <p:nvPr/>
        </p:nvSpPr>
        <p:spPr>
          <a:xfrm>
            <a:off x="9409114" y="3014318"/>
            <a:ext cx="2202250" cy="908457"/>
          </a:xfrm>
          <a:prstGeom prst="wedgeRectCallout">
            <a:avLst>
              <a:gd name="adj1" fmla="val -158812"/>
              <a:gd name="adj2" fmla="val 6185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ЗЕЛЕНЫЙ СВЕТОФОР ОЗНАЧАЕТ, ЧТО ВАШЕ ЦЕНОВОЕ ПРЕДЛОЖЕНИЕ НАИЛУЧШЕЕ НА ТЕКУЩИЙ МОМЕНТ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6464808" y="4508990"/>
            <a:ext cx="557784" cy="4164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9416742" y="4074345"/>
            <a:ext cx="2194622" cy="1110303"/>
          </a:xfrm>
          <a:prstGeom prst="wedgeRectCallout">
            <a:avLst>
              <a:gd name="adj1" fmla="val -157915"/>
              <a:gd name="adj2" fmla="val 1317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КРАСНЫЙ СВЕТОФОР ОЗНАЧАЕТ, ЧТО В НАСТОЯЩИЙ МОМЕНТ НАИЛУЧШАЯ ЦЕНА У ДРУГОГО УЧАСТНИКА ТОРГОВ</a:t>
            </a:r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9281" y="0"/>
            <a:ext cx="5447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4. ХОД ТОРГОВ НА ПОГРУЗКУ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201" y="1811596"/>
            <a:ext cx="24963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EE833A"/>
                </a:solidFill>
              </a:rPr>
              <a:t>ОБНОВИТЬ ХОД ТОРГОВ МОЖНО ПО КНОПКЕ </a:t>
            </a:r>
            <a:r>
              <a:rPr lang="en-US" sz="2800" b="1" dirty="0">
                <a:ln/>
                <a:solidFill>
                  <a:srgbClr val="EE833A"/>
                </a:solidFill>
              </a:rPr>
              <a:t>F5</a:t>
            </a:r>
            <a:endParaRPr lang="ru-RU" sz="2800" b="1" dirty="0">
              <a:ln/>
              <a:solidFill>
                <a:srgbClr val="EE833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ED72D-60C7-4298-AB5A-0421BEA5222E}"/>
              </a:ext>
            </a:extLst>
          </p:cNvPr>
          <p:cNvSpPr txBox="1"/>
          <p:nvPr/>
        </p:nvSpPr>
        <p:spPr>
          <a:xfrm>
            <a:off x="5298534" y="4202038"/>
            <a:ext cx="10534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84C1FD-F1F2-47EB-8ED7-AF36F8961036}"/>
              </a:ext>
            </a:extLst>
          </p:cNvPr>
          <p:cNvSpPr txBox="1"/>
          <p:nvPr/>
        </p:nvSpPr>
        <p:spPr>
          <a:xfrm>
            <a:off x="5350973" y="4962857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15EBFB-1C89-400E-81D5-9C8CBC974167}"/>
              </a:ext>
            </a:extLst>
          </p:cNvPr>
          <p:cNvSpPr txBox="1"/>
          <p:nvPr/>
        </p:nvSpPr>
        <p:spPr>
          <a:xfrm>
            <a:off x="5350973" y="5649257"/>
            <a:ext cx="10534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</p:spTree>
    <p:extLst>
      <p:ext uri="{BB962C8B-B14F-4D97-AF65-F5344CB8AC3E}">
        <p14:creationId xmlns:p14="http://schemas.microsoft.com/office/powerpoint/2010/main" val="16241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35" y="829952"/>
            <a:ext cx="7343820" cy="5447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ГДЕ ПОСМОТРЕТЬ ХОД И ИТОГИ ТОРГОВ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149" y="354237"/>
            <a:ext cx="63637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В ЛИЧНОМ КАБИНЕТЕ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775636" y="2958668"/>
            <a:ext cx="1325784" cy="2729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188810" y="2799762"/>
            <a:ext cx="1315369" cy="753968"/>
          </a:xfrm>
          <a:prstGeom prst="wedgeRectCallout">
            <a:avLst>
              <a:gd name="adj1" fmla="val 67202"/>
              <a:gd name="adj2" fmla="val -188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«ТОРГИ ЗА ПЕРЕВОЗКУ»</a:t>
            </a:r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9454825" y="2230352"/>
            <a:ext cx="2500661" cy="2936462"/>
          </a:xfrm>
          <a:prstGeom prst="wedgeRectCallout">
            <a:avLst>
              <a:gd name="adj1" fmla="val -65440"/>
              <a:gd name="adj2" fmla="val -15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СТАТУСЫ ЛОТОВ:</a:t>
            </a:r>
          </a:p>
          <a:p>
            <a:r>
              <a:rPr lang="ru-RU" sz="1200" b="1" u="sng" dirty="0">
                <a:solidFill>
                  <a:schemeClr val="bg1"/>
                </a:solidFill>
              </a:rPr>
              <a:t>АККРЕДИТАЦИЯ НА ТОРГИ</a:t>
            </a:r>
            <a:r>
              <a:rPr lang="ru-RU" sz="1200" b="1" dirty="0">
                <a:solidFill>
                  <a:schemeClr val="bg1"/>
                </a:solidFill>
              </a:rPr>
              <a:t> -</a:t>
            </a:r>
            <a:r>
              <a:rPr lang="ru-RU" sz="1100" i="1" dirty="0">
                <a:solidFill>
                  <a:schemeClr val="bg1"/>
                </a:solidFill>
              </a:rPr>
              <a:t>УСТАНАВЛИВАЕТСЯ ДО НАЧАЛА ДАТЫ И ВРЕМЕНИ ПРИЕМА ЦЕНОВЫХ ПРЕДЛОЖЕНИЙ </a:t>
            </a:r>
          </a:p>
          <a:p>
            <a:r>
              <a:rPr lang="ru-RU" sz="1200" b="1" u="sng" dirty="0">
                <a:solidFill>
                  <a:schemeClr val="bg1"/>
                </a:solidFill>
              </a:rPr>
              <a:t>ТОРГИ ИДУТ  </a:t>
            </a:r>
            <a:r>
              <a:rPr lang="ru-RU" sz="1200" b="1" dirty="0">
                <a:solidFill>
                  <a:schemeClr val="bg1"/>
                </a:solidFill>
              </a:rPr>
              <a:t>- </a:t>
            </a:r>
            <a:r>
              <a:rPr lang="ru-RU" sz="1100" i="1" dirty="0">
                <a:solidFill>
                  <a:schemeClr val="bg1"/>
                </a:solidFill>
              </a:rPr>
              <a:t>ОЗНАЧАЕТ , ЧТО ИДЕТ ПРИЕМ ЦЕНОВЫХ ПРЕДЛОЖЕНИЙ ОТ УЧАСТНИКОВ ТОРГОВ</a:t>
            </a:r>
          </a:p>
          <a:p>
            <a:r>
              <a:rPr lang="ru-RU" sz="1200" b="1" u="sng" dirty="0">
                <a:solidFill>
                  <a:schemeClr val="bg1"/>
                </a:solidFill>
              </a:rPr>
              <a:t>ПОДВЕДЕНИЕ ИТОГОВ  - </a:t>
            </a:r>
            <a:r>
              <a:rPr lang="ru-RU" sz="1100" i="1" dirty="0">
                <a:solidFill>
                  <a:schemeClr val="bg1"/>
                </a:solidFill>
              </a:rPr>
              <a:t>ОЗНАЧАЕТ ОКОНЧАНИЕ ТОРГОВ И ПОДВЕДЕНИЕ ИТОГОВ</a:t>
            </a:r>
          </a:p>
          <a:p>
            <a:r>
              <a:rPr lang="ru-RU" sz="1200" b="1" u="sng" dirty="0">
                <a:solidFill>
                  <a:schemeClr val="bg1"/>
                </a:solidFill>
              </a:rPr>
              <a:t>ТОРГИ СОСТОЯЛИСЬ </a:t>
            </a:r>
            <a:r>
              <a:rPr lang="ru-RU" sz="1200" b="1" dirty="0">
                <a:solidFill>
                  <a:schemeClr val="bg1"/>
                </a:solidFill>
              </a:rPr>
              <a:t>- </a:t>
            </a:r>
            <a:r>
              <a:rPr lang="ru-RU" sz="1100" i="1" dirty="0">
                <a:solidFill>
                  <a:schemeClr val="bg1"/>
                </a:solidFill>
              </a:rPr>
              <a:t>ОЗНАЧАЕТ, ЧТО  ОПРЕДЕЛЕН ПОБЕДИТЕЛЬ ПО ИТОГАМ ТОРГОВ.</a:t>
            </a:r>
          </a:p>
          <a:p>
            <a:r>
              <a:rPr lang="ru-RU" sz="1200" b="1" u="sng" dirty="0">
                <a:solidFill>
                  <a:schemeClr val="bg1"/>
                </a:solidFill>
              </a:rPr>
              <a:t>ТОРГИ НЕ СОСТОЯЛИСЬ </a:t>
            </a:r>
            <a:r>
              <a:rPr lang="ru-RU" sz="1200" b="1" dirty="0">
                <a:solidFill>
                  <a:schemeClr val="bg1"/>
                </a:solidFill>
              </a:rPr>
              <a:t>-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r>
              <a:rPr lang="ru-RU" sz="1100" i="1" dirty="0">
                <a:solidFill>
                  <a:schemeClr val="bg1"/>
                </a:solidFill>
              </a:rPr>
              <a:t>НЕТ ПОБЕДИТЕЛЯ ПО ЛОТУ 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endParaRPr lang="ru-RU" sz="1100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578910" y="3629320"/>
            <a:ext cx="3461396" cy="553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штриховая вправо 1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D048D-C0C2-4F98-8DE3-11057A12F84F}"/>
              </a:ext>
            </a:extLst>
          </p:cNvPr>
          <p:cNvSpPr txBox="1"/>
          <p:nvPr/>
        </p:nvSpPr>
        <p:spPr>
          <a:xfrm>
            <a:off x="4525415" y="3998346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772EA-D97F-4C71-AA80-ED93E265B313}"/>
              </a:ext>
            </a:extLst>
          </p:cNvPr>
          <p:cNvSpPr txBox="1"/>
          <p:nvPr/>
        </p:nvSpPr>
        <p:spPr>
          <a:xfrm>
            <a:off x="4525414" y="4627361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092E1D-6FBC-4791-B80C-4C748E883996}"/>
              </a:ext>
            </a:extLst>
          </p:cNvPr>
          <p:cNvSpPr txBox="1"/>
          <p:nvPr/>
        </p:nvSpPr>
        <p:spPr>
          <a:xfrm>
            <a:off x="4596334" y="5452434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5687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84" y="954401"/>
            <a:ext cx="8285767" cy="53010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ГДЕ ПОСМОТРЕТЬ ХОД И ИТОГИ ТОРГОВ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272" y="431181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НА ГЛАВНОЙ СТРАНИЦЕ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6231118" y="1715679"/>
            <a:ext cx="1263191" cy="2828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685541" y="1543718"/>
            <a:ext cx="1736522" cy="830168"/>
          </a:xfrm>
          <a:prstGeom prst="wedgeRectCallout">
            <a:avLst>
              <a:gd name="adj1" fmla="val -121355"/>
              <a:gd name="adj2" fmla="val 760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ПЕРЕЧЕНЬ ЛОТОВ И РЕЗУЛЬТАТЫ ТОРГОВ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077" y="954401"/>
            <a:ext cx="5648016" cy="53690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A6D57B-CCD6-4759-B3B0-234210C0CCE9}"/>
              </a:ext>
            </a:extLst>
          </p:cNvPr>
          <p:cNvSpPr txBox="1"/>
          <p:nvPr/>
        </p:nvSpPr>
        <p:spPr>
          <a:xfrm>
            <a:off x="4652164" y="3654314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3 участника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EBE6E-1D73-4964-BCB7-F2F575A79827}"/>
              </a:ext>
            </a:extLst>
          </p:cNvPr>
          <p:cNvSpPr txBox="1"/>
          <p:nvPr/>
        </p:nvSpPr>
        <p:spPr>
          <a:xfrm>
            <a:off x="4652164" y="4224751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7DBA4-C0F8-4C87-AFD8-0B76E274752F}"/>
              </a:ext>
            </a:extLst>
          </p:cNvPr>
          <p:cNvSpPr txBox="1"/>
          <p:nvPr/>
        </p:nvSpPr>
        <p:spPr>
          <a:xfrm>
            <a:off x="4652164" y="4840598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4E31E4-7B84-4899-BE2F-453745A95D54}"/>
              </a:ext>
            </a:extLst>
          </p:cNvPr>
          <p:cNvSpPr txBox="1"/>
          <p:nvPr/>
        </p:nvSpPr>
        <p:spPr>
          <a:xfrm>
            <a:off x="4652164" y="5443973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663BD-34F4-43E2-8F0C-281558D0033E}"/>
              </a:ext>
            </a:extLst>
          </p:cNvPr>
          <p:cNvSpPr txBox="1"/>
          <p:nvPr/>
        </p:nvSpPr>
        <p:spPr>
          <a:xfrm>
            <a:off x="4652164" y="6049236"/>
            <a:ext cx="10903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0639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9" grpId="1" animBg="1"/>
      <p:bldP spid="11" grpId="0" animBg="1"/>
      <p:bldP spid="10" grpId="0"/>
      <p:bldP spid="12" grpId="0"/>
      <p:bldP spid="1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30755</TotalTime>
  <Words>418</Words>
  <Application>Microsoft Office PowerPoint</Application>
  <PresentationFormat>Широкоэкранный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a.chistyunina</dc:creator>
  <cp:lastModifiedBy>a.chistyunina</cp:lastModifiedBy>
  <cp:revision>170</cp:revision>
  <dcterms:created xsi:type="dcterms:W3CDTF">2016-12-01T07:12:14Z</dcterms:created>
  <dcterms:modified xsi:type="dcterms:W3CDTF">2018-01-16T14:48:34Z</dcterms:modified>
</cp:coreProperties>
</file>