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1" r:id="rId3"/>
    <p:sldId id="265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4" r:id="rId12"/>
    <p:sldId id="280" r:id="rId13"/>
    <p:sldId id="281" r:id="rId14"/>
    <p:sldId id="28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7410"/>
    <a:srgbClr val="C0C0C0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136" autoAdjust="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ailcommerce.com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ailcommerce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F7C59-EEB2-440E-9FD6-F4A3CB06D18F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3813EB-F7E3-48D3-A5E9-FDAFCA0FCA06}">
      <dgm:prSet phldrT="[Текст]" custT="1"/>
      <dgm:spPr/>
      <dgm:t>
        <a:bodyPr/>
        <a:lstStyle/>
        <a:p>
          <a:pPr algn="ctr"/>
          <a:r>
            <a:rPr lang="ru-RU" sz="1600" b="1" dirty="0"/>
            <a:t>Найти Заявку на погрузку или разместить Предложение</a:t>
          </a:r>
        </a:p>
      </dgm:t>
    </dgm:pt>
    <dgm:pt modelId="{AB11692A-193A-481F-AE9B-707762EEE174}" type="par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7B535B35-AB59-4FC5-925D-816B26517830}" type="sib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10570ADC-1327-4979-8B31-34BC58815D7C}">
      <dgm:prSet phldrT="[Текст]" custT="1"/>
      <dgm:spPr/>
      <dgm:t>
        <a:bodyPr/>
        <a:lstStyle/>
        <a:p>
          <a:pPr algn="just"/>
          <a:r>
            <a:rPr lang="ru-RU" sz="1400" b="1" dirty="0"/>
            <a:t>Войти в личный кабинет на сайте </a:t>
          </a:r>
          <a:r>
            <a:rPr lang="en-US" sz="1400" b="1" dirty="0">
              <a:hlinkClick xmlns:r="http://schemas.openxmlformats.org/officeDocument/2006/relationships" r:id="rId1"/>
            </a:rPr>
            <a:t>www.railcommerce.com</a:t>
          </a:r>
          <a:endParaRPr lang="ru-RU" sz="1400" b="1" dirty="0"/>
        </a:p>
      </dgm:t>
    </dgm:pt>
    <dgm:pt modelId="{53F8A937-6B5C-415E-A463-62A012E6C6A3}" type="par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0702FA47-A91C-4D3E-B06E-9F9EBD456D83}" type="sib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BE462D19-C8A6-4557-92BD-272CFC93A8F1}">
      <dgm:prSet phldrT="[Текст]" custT="1"/>
      <dgm:spPr/>
      <dgm:t>
        <a:bodyPr/>
        <a:lstStyle/>
        <a:p>
          <a:pPr algn="ctr"/>
          <a:r>
            <a:rPr lang="ru-RU" sz="1600" b="1" dirty="0"/>
            <a:t>Провести торг, подавая встречные предложения</a:t>
          </a:r>
        </a:p>
      </dgm:t>
    </dgm:pt>
    <dgm:pt modelId="{77E59316-31B4-4377-81B3-49B10FB9720E}" type="par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F6A1D270-4749-4105-AC13-ACCEDC94D65F}" type="sib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F3745366-F1F4-4028-9067-923E34C9D23F}">
      <dgm:prSet phldrT="[Текст]" custT="1"/>
      <dgm:spPr/>
      <dgm:t>
        <a:bodyPr/>
        <a:lstStyle/>
        <a:p>
          <a:pPr algn="ctr"/>
          <a:r>
            <a:rPr lang="ru-RU" sz="1600" b="1" dirty="0"/>
            <a:t>Принять или получить решение по сделке</a:t>
          </a:r>
        </a:p>
      </dgm:t>
    </dgm:pt>
    <dgm:pt modelId="{65BB2126-B8BB-4949-909B-B1C5F2D5ABDC}" type="par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F6C95425-4282-4251-BE11-E385E44B2D12}" type="sib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0D4004B3-A593-4F9E-893C-A22241678328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F98B77F2-81FC-48EF-A1F6-290F5E348402}" type="parTrans" cxnId="{667D61DD-CAF5-43F0-90B9-AF8ADDF3CCB5}">
      <dgm:prSet/>
      <dgm:spPr/>
      <dgm:t>
        <a:bodyPr/>
        <a:lstStyle/>
        <a:p>
          <a:endParaRPr lang="ru-RU"/>
        </a:p>
      </dgm:t>
    </dgm:pt>
    <dgm:pt modelId="{D17ADD73-BBF9-4403-B831-F82216A58342}" type="sibTrans" cxnId="{667D61DD-CAF5-43F0-90B9-AF8ADDF3CCB5}">
      <dgm:prSet/>
      <dgm:spPr/>
      <dgm:t>
        <a:bodyPr/>
        <a:lstStyle/>
        <a:p>
          <a:endParaRPr lang="ru-RU"/>
        </a:p>
      </dgm:t>
    </dgm:pt>
    <dgm:pt modelId="{9963ECE1-E807-4858-9E00-9DD7536EAFBF}">
      <dgm:prSet phldrT="[Текст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BD582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9568" tIns="99568" rIns="99568" bIns="99568" numCol="1" spcCol="1270" anchor="t" anchorCtr="0"/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rgbClr val="E48312">
                <a:lumMod val="50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39003F0E-AC18-46D3-AE4A-07C34D92BCF9}" type="parTrans" cxnId="{840C764D-B5EE-4FC7-8D26-2506FFAFB866}">
      <dgm:prSet/>
      <dgm:spPr/>
      <dgm:t>
        <a:bodyPr/>
        <a:lstStyle/>
        <a:p>
          <a:endParaRPr lang="ru-RU"/>
        </a:p>
      </dgm:t>
    </dgm:pt>
    <dgm:pt modelId="{84EB370A-B077-4624-B3A8-B2B3BBEF39B2}" type="sibTrans" cxnId="{840C764D-B5EE-4FC7-8D26-2506FFAFB866}">
      <dgm:prSet/>
      <dgm:spPr/>
      <dgm:t>
        <a:bodyPr/>
        <a:lstStyle/>
        <a:p>
          <a:endParaRPr lang="ru-RU"/>
        </a:p>
      </dgm:t>
    </dgm:pt>
    <dgm:pt modelId="{7010B206-7D70-451B-B655-34F357633220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9F3D73F4-7282-4AF4-B59F-6BF8A73B155B}" type="parTrans" cxnId="{E5A70057-B66B-4D1B-80DD-B4BC23F0DCA3}">
      <dgm:prSet/>
      <dgm:spPr/>
      <dgm:t>
        <a:bodyPr/>
        <a:lstStyle/>
        <a:p>
          <a:endParaRPr lang="ru-RU"/>
        </a:p>
      </dgm:t>
    </dgm:pt>
    <dgm:pt modelId="{A9C04E24-7841-4628-95EF-754EE718CF01}" type="sibTrans" cxnId="{E5A70057-B66B-4D1B-80DD-B4BC23F0DCA3}">
      <dgm:prSet/>
      <dgm:spPr/>
      <dgm:t>
        <a:bodyPr/>
        <a:lstStyle/>
        <a:p>
          <a:endParaRPr lang="ru-RU"/>
        </a:p>
      </dgm:t>
    </dgm:pt>
    <dgm:pt modelId="{15108743-2585-4BB1-80D3-3451A3F1A01A}">
      <dgm:prSet phldrT="[Текст]" custT="1"/>
      <dgm:spPr/>
      <dgm:t>
        <a:bodyPr/>
        <a:lstStyle/>
        <a:p>
          <a:pPr algn="just"/>
          <a:r>
            <a:rPr lang="ru-RU" sz="1400" b="1" dirty="0"/>
            <a:t>Найти Заявку на погрузку</a:t>
          </a:r>
        </a:p>
      </dgm:t>
    </dgm:pt>
    <dgm:pt modelId="{B2F047C0-0EAD-491D-8123-5937A2E66A68}" type="parTrans" cxnId="{A3610CB2-36D9-4B47-BA03-2C78F86D83F3}">
      <dgm:prSet/>
      <dgm:spPr/>
      <dgm:t>
        <a:bodyPr/>
        <a:lstStyle/>
        <a:p>
          <a:endParaRPr lang="ru-RU"/>
        </a:p>
      </dgm:t>
    </dgm:pt>
    <dgm:pt modelId="{BA2203E2-63B0-40DB-9645-CE035E8CA6AA}" type="sibTrans" cxnId="{A3610CB2-36D9-4B47-BA03-2C78F86D83F3}">
      <dgm:prSet/>
      <dgm:spPr/>
      <dgm:t>
        <a:bodyPr/>
        <a:lstStyle/>
        <a:p>
          <a:endParaRPr lang="ru-RU"/>
        </a:p>
      </dgm:t>
    </dgm:pt>
    <dgm:pt modelId="{130E95B5-E3DD-46EF-B944-766DBC55E191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BD582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9568" tIns="99568" rIns="99568" bIns="99568" numCol="1" spcCol="1270" anchor="t" anchorCtr="0"/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Если найдена  Заявка на погрузку, то для начала торгов необходимо Ответить встречным предложением</a:t>
          </a:r>
        </a:p>
      </dgm:t>
    </dgm:pt>
    <dgm:pt modelId="{96ADC164-A20D-4FCC-9E00-412D8D646177}" type="parTrans" cxnId="{678B313E-9263-41F9-9063-019784BDD098}">
      <dgm:prSet/>
      <dgm:spPr/>
      <dgm:t>
        <a:bodyPr/>
        <a:lstStyle/>
        <a:p>
          <a:endParaRPr lang="ru-RU"/>
        </a:p>
      </dgm:t>
    </dgm:pt>
    <dgm:pt modelId="{9A6276B2-E01F-4434-844D-ACE7AF2EAC4C}" type="sibTrans" cxnId="{678B313E-9263-41F9-9063-019784BDD098}">
      <dgm:prSet/>
      <dgm:spPr/>
      <dgm:t>
        <a:bodyPr/>
        <a:lstStyle/>
        <a:p>
          <a:endParaRPr lang="ru-RU"/>
        </a:p>
      </dgm:t>
    </dgm:pt>
    <dgm:pt modelId="{2CEB9AFC-58B0-41CA-9973-323373786796}">
      <dgm:prSet phldrT="[Текст]" custT="1"/>
      <dgm:spPr/>
      <dgm:t>
        <a:bodyPr/>
        <a:lstStyle/>
        <a:p>
          <a:pPr algn="just"/>
          <a:r>
            <a:rPr lang="ru-RU" sz="1400" b="1" dirty="0"/>
            <a:t>Или разместить свое предложение на перевозку, по которому </a:t>
          </a:r>
          <a:r>
            <a:rPr lang="ru-RU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есть возможность:</a:t>
          </a:r>
          <a:br>
            <a:rPr lang="ru-RU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Отслеживать появление Лучших вариантов (Заявки на погрузку)</a:t>
          </a:r>
          <a:br>
            <a:rPr lang="ru-RU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Отслеживать Уведомления о подаче Вам встречного предложения в торгах от Грузовладельцев</a:t>
          </a:r>
          <a:endParaRPr lang="ru-RU" sz="1400" b="1" dirty="0"/>
        </a:p>
      </dgm:t>
    </dgm:pt>
    <dgm:pt modelId="{A6F7ECBB-ED66-4B80-9264-AA41B7E3BCC7}" type="parTrans" cxnId="{64DBAA03-3D0E-41A3-926D-00C88F47E172}">
      <dgm:prSet/>
      <dgm:spPr/>
    </dgm:pt>
    <dgm:pt modelId="{FC3B7AEF-0B03-4ED6-BCA6-17000B6E2331}" type="sibTrans" cxnId="{64DBAA03-3D0E-41A3-926D-00C88F47E172}">
      <dgm:prSet/>
      <dgm:spPr/>
    </dgm:pt>
    <dgm:pt modelId="{2FF9B3D6-3867-4418-98B3-082A17AC198F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BD582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9568" tIns="99568" rIns="99568" bIns="99568" numCol="1" spcCol="1270" anchor="t" anchorCtr="0"/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Если поступило встречное предложение, вы получите Уведомление, из которого нужно Перейти в Торги. Встречное предложение  можно Принять (Согласовать), Отклонить (завершить сделку без согласия), Подать Встречное предложение</a:t>
          </a:r>
          <a:endParaRPr lang="ru-RU" sz="14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3E38E0F7-6120-434B-B04F-B2199C26215D}" type="parTrans" cxnId="{8D70D89C-2C97-4E5B-874D-DAD6E704A2E9}">
      <dgm:prSet/>
      <dgm:spPr/>
    </dgm:pt>
    <dgm:pt modelId="{7444E0AD-2D58-4732-B9CF-C1A4A2917809}" type="sibTrans" cxnId="{8D70D89C-2C97-4E5B-874D-DAD6E704A2E9}">
      <dgm:prSet/>
      <dgm:spPr/>
    </dgm:pt>
    <dgm:pt modelId="{8DE58AA2-E147-49DD-B2A3-653A7E5503B2}">
      <dgm:prSet phldrT="[Текст]" custT="1"/>
      <dgm:spPr/>
      <dgm:t>
        <a:bodyPr/>
        <a:lstStyle/>
        <a:p>
          <a:pPr algn="just"/>
          <a:r>
            <a:rPr lang="ru-RU" sz="1400" b="1" dirty="0"/>
            <a:t>Если сделка отклонена любым из участников, обоим направляются уведомления о прекращении сделки. Сделка считается не состоявшейся.</a:t>
          </a:r>
        </a:p>
      </dgm:t>
    </dgm:pt>
    <dgm:pt modelId="{5BACE14F-E87B-42FB-BC6B-2ACA9370649F}" type="parTrans" cxnId="{55F3B80D-3D56-4FFB-9E4C-85CAAC5CDED5}">
      <dgm:prSet/>
      <dgm:spPr/>
    </dgm:pt>
    <dgm:pt modelId="{DF4526A0-5F70-402B-A519-8ED622F0595C}" type="sibTrans" cxnId="{55F3B80D-3D56-4FFB-9E4C-85CAAC5CDED5}">
      <dgm:prSet/>
      <dgm:spPr/>
    </dgm:pt>
    <dgm:pt modelId="{AD869494-848D-4494-9231-7704065606B4}">
      <dgm:prSet phldrT="[Текст]" custT="1"/>
      <dgm:spPr/>
      <dgm:t>
        <a:bodyPr/>
        <a:lstStyle/>
        <a:p>
          <a:pPr algn="just"/>
          <a:r>
            <a:rPr lang="ru-RU" sz="1400" b="1" dirty="0"/>
            <a:t>Если сделка Принята (согласована), Участникам торгов по согласованной сделке направляются уведомления и типовые договоры. Сделка считается состоявшейся.</a:t>
          </a:r>
        </a:p>
      </dgm:t>
    </dgm:pt>
    <dgm:pt modelId="{6433B7B1-52F5-4323-B420-EA22666EF333}" type="parTrans" cxnId="{84DD1E99-3BAE-4143-B06C-036B7EDDB450}">
      <dgm:prSet/>
      <dgm:spPr/>
    </dgm:pt>
    <dgm:pt modelId="{FFB62216-CDE9-4C28-9180-0F623C21D505}" type="sibTrans" cxnId="{84DD1E99-3BAE-4143-B06C-036B7EDDB450}">
      <dgm:prSet/>
      <dgm:spPr/>
    </dgm:pt>
    <dgm:pt modelId="{9CECB2D4-5072-4937-9E73-B26858F8483D}" type="pres">
      <dgm:prSet presAssocID="{F1FF7C59-EEB2-440E-9FD6-F4A3CB06D18F}" presName="linearFlow" presStyleCnt="0">
        <dgm:presLayoutVars>
          <dgm:dir/>
          <dgm:animLvl val="lvl"/>
          <dgm:resizeHandles val="exact"/>
        </dgm:presLayoutVars>
      </dgm:prSet>
      <dgm:spPr/>
    </dgm:pt>
    <dgm:pt modelId="{1F31A3CC-CC52-4FC8-A0BB-4EDA6D21AE48}" type="pres">
      <dgm:prSet presAssocID="{353813EB-F7E3-48D3-A5E9-FDAFCA0FCA06}" presName="composite" presStyleCnt="0"/>
      <dgm:spPr/>
    </dgm:pt>
    <dgm:pt modelId="{02479D38-A26F-4D7B-BF32-2DB5647E95D5}" type="pres">
      <dgm:prSet presAssocID="{353813EB-F7E3-48D3-A5E9-FDAFCA0FCA0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6BE478-F143-4656-9D3F-22DDCF13FB1B}" type="pres">
      <dgm:prSet presAssocID="{353813EB-F7E3-48D3-A5E9-FDAFCA0FCA06}" presName="parSh" presStyleLbl="node1" presStyleIdx="0" presStyleCnt="3" custScaleX="125451" custLinFactNeighborX="1098" custLinFactNeighborY="-804"/>
      <dgm:spPr/>
    </dgm:pt>
    <dgm:pt modelId="{FC417086-B62E-4AD3-B72F-26C95E2BF127}" type="pres">
      <dgm:prSet presAssocID="{353813EB-F7E3-48D3-A5E9-FDAFCA0FCA06}" presName="desTx" presStyleLbl="fgAcc1" presStyleIdx="0" presStyleCnt="3" custScaleX="127380">
        <dgm:presLayoutVars>
          <dgm:bulletEnabled val="1"/>
        </dgm:presLayoutVars>
      </dgm:prSet>
      <dgm:spPr/>
    </dgm:pt>
    <dgm:pt modelId="{8E26D01B-EB28-46AD-BE2B-91417132D045}" type="pres">
      <dgm:prSet presAssocID="{7B535B35-AB59-4FC5-925D-816B26517830}" presName="sibTrans" presStyleLbl="sibTrans2D1" presStyleIdx="0" presStyleCnt="2"/>
      <dgm:spPr/>
    </dgm:pt>
    <dgm:pt modelId="{954A5F1D-8430-4DC5-ABFE-139810AFDC3D}" type="pres">
      <dgm:prSet presAssocID="{7B535B35-AB59-4FC5-925D-816B26517830}" presName="connTx" presStyleLbl="sibTrans2D1" presStyleIdx="0" presStyleCnt="2"/>
      <dgm:spPr/>
    </dgm:pt>
    <dgm:pt modelId="{58B1437F-0E90-468A-9AF5-D0399B0D711B}" type="pres">
      <dgm:prSet presAssocID="{BE462D19-C8A6-4557-92BD-272CFC93A8F1}" presName="composite" presStyleCnt="0"/>
      <dgm:spPr/>
    </dgm:pt>
    <dgm:pt modelId="{0758ED90-6F1B-4CDF-840A-B62C4A00589D}" type="pres">
      <dgm:prSet presAssocID="{BE462D19-C8A6-4557-92BD-272CFC93A8F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7C6F6E-160F-4CA5-B586-336EEE36BFB3}" type="pres">
      <dgm:prSet presAssocID="{BE462D19-C8A6-4557-92BD-272CFC93A8F1}" presName="parSh" presStyleLbl="node1" presStyleIdx="1" presStyleCnt="3"/>
      <dgm:spPr/>
    </dgm:pt>
    <dgm:pt modelId="{C32E8D5A-763B-4B21-AE48-C6499A330315}" type="pres">
      <dgm:prSet presAssocID="{BE462D19-C8A6-4557-92BD-272CFC93A8F1}" presName="desTx" presStyleLbl="fgAcc1" presStyleIdx="1" presStyleCnt="3" custScaleX="128879">
        <dgm:presLayoutVars>
          <dgm:bulletEnabled val="1"/>
        </dgm:presLayoutVars>
      </dgm:prSet>
      <dgm:spPr>
        <a:xfrm>
          <a:off x="4080383" y="820678"/>
          <a:ext cx="2720412" cy="2941200"/>
        </a:xfrm>
        <a:prstGeom prst="roundRect">
          <a:avLst>
            <a:gd name="adj" fmla="val 10000"/>
          </a:avLst>
        </a:prstGeom>
      </dgm:spPr>
    </dgm:pt>
    <dgm:pt modelId="{36996CFC-7F72-4CC4-A241-123C04BED0FB}" type="pres">
      <dgm:prSet presAssocID="{F6A1D270-4749-4105-AC13-ACCEDC94D65F}" presName="sibTrans" presStyleLbl="sibTrans2D1" presStyleIdx="1" presStyleCnt="2"/>
      <dgm:spPr/>
    </dgm:pt>
    <dgm:pt modelId="{668DAEA4-352C-4ABF-A028-9C9D316E4167}" type="pres">
      <dgm:prSet presAssocID="{F6A1D270-4749-4105-AC13-ACCEDC94D65F}" presName="connTx" presStyleLbl="sibTrans2D1" presStyleIdx="1" presStyleCnt="2"/>
      <dgm:spPr/>
    </dgm:pt>
    <dgm:pt modelId="{FADCD5D4-9EEF-49D3-A1E4-C500C990A87D}" type="pres">
      <dgm:prSet presAssocID="{F3745366-F1F4-4028-9067-923E34C9D23F}" presName="composite" presStyleCnt="0"/>
      <dgm:spPr/>
    </dgm:pt>
    <dgm:pt modelId="{F5845E16-3728-4219-8EF1-0C4291C54C24}" type="pres">
      <dgm:prSet presAssocID="{F3745366-F1F4-4028-9067-923E34C9D23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9CF21A0-B807-4D8D-8D6C-BC5F718B0B5B}" type="pres">
      <dgm:prSet presAssocID="{F3745366-F1F4-4028-9067-923E34C9D23F}" presName="parSh" presStyleLbl="node1" presStyleIdx="2" presStyleCnt="3"/>
      <dgm:spPr/>
    </dgm:pt>
    <dgm:pt modelId="{146BEA14-DD90-444F-BDD7-01ABF8317C61}" type="pres">
      <dgm:prSet presAssocID="{F3745366-F1F4-4028-9067-923E34C9D23F}" presName="desTx" presStyleLbl="fgAcc1" presStyleIdx="2" presStyleCnt="3" custScaleX="129880">
        <dgm:presLayoutVars>
          <dgm:bulletEnabled val="1"/>
        </dgm:presLayoutVars>
      </dgm:prSet>
      <dgm:spPr/>
    </dgm:pt>
  </dgm:ptLst>
  <dgm:cxnLst>
    <dgm:cxn modelId="{A3610CB2-36D9-4B47-BA03-2C78F86D83F3}" srcId="{353813EB-F7E3-48D3-A5E9-FDAFCA0FCA06}" destId="{15108743-2585-4BB1-80D3-3451A3F1A01A}" srcOrd="2" destOrd="0" parTransId="{B2F047C0-0EAD-491D-8123-5937A2E66A68}" sibTransId="{BA2203E2-63B0-40DB-9645-CE035E8CA6AA}"/>
    <dgm:cxn modelId="{58CB58A3-9F0A-486A-B0FA-1395342198E5}" srcId="{353813EB-F7E3-48D3-A5E9-FDAFCA0FCA06}" destId="{10570ADC-1327-4979-8B31-34BC58815D7C}" srcOrd="1" destOrd="0" parTransId="{53F8A937-6B5C-415E-A463-62A012E6C6A3}" sibTransId="{0702FA47-A91C-4D3E-B06E-9F9EBD456D83}"/>
    <dgm:cxn modelId="{7844175B-C5BE-4D48-BA60-6574A323E0D7}" type="presOf" srcId="{BE462D19-C8A6-4557-92BD-272CFC93A8F1}" destId="{0758ED90-6F1B-4CDF-840A-B62C4A00589D}" srcOrd="0" destOrd="0" presId="urn:microsoft.com/office/officeart/2005/8/layout/process3"/>
    <dgm:cxn modelId="{041513F6-2954-4C90-98E2-C27094311E9E}" type="presOf" srcId="{7B535B35-AB59-4FC5-925D-816B26517830}" destId="{8E26D01B-EB28-46AD-BE2B-91417132D045}" srcOrd="0" destOrd="0" presId="urn:microsoft.com/office/officeart/2005/8/layout/process3"/>
    <dgm:cxn modelId="{AB0A709D-0680-470A-BBE5-F27B9376DE35}" type="presOf" srcId="{F1FF7C59-EEB2-440E-9FD6-F4A3CB06D18F}" destId="{9CECB2D4-5072-4937-9E73-B26858F8483D}" srcOrd="0" destOrd="0" presId="urn:microsoft.com/office/officeart/2005/8/layout/process3"/>
    <dgm:cxn modelId="{B1DE4448-D598-4041-9764-B69244B1DEF1}" type="presOf" srcId="{7B535B35-AB59-4FC5-925D-816B26517830}" destId="{954A5F1D-8430-4DC5-ABFE-139810AFDC3D}" srcOrd="1" destOrd="0" presId="urn:microsoft.com/office/officeart/2005/8/layout/process3"/>
    <dgm:cxn modelId="{16207DA1-3FF4-4AA4-A62E-2D1BE9DC2A05}" type="presOf" srcId="{BE462D19-C8A6-4557-92BD-272CFC93A8F1}" destId="{277C6F6E-160F-4CA5-B586-336EEE36BFB3}" srcOrd="1" destOrd="0" presId="urn:microsoft.com/office/officeart/2005/8/layout/process3"/>
    <dgm:cxn modelId="{55F3B80D-3D56-4FFB-9E4C-85CAAC5CDED5}" srcId="{F3745366-F1F4-4028-9067-923E34C9D23F}" destId="{8DE58AA2-E147-49DD-B2A3-653A7E5503B2}" srcOrd="1" destOrd="0" parTransId="{5BACE14F-E87B-42FB-BC6B-2ACA9370649F}" sibTransId="{DF4526A0-5F70-402B-A519-8ED622F0595C}"/>
    <dgm:cxn modelId="{5C788AB4-1AA6-4AF7-8A51-89BC27E84237}" type="presOf" srcId="{10570ADC-1327-4979-8B31-34BC58815D7C}" destId="{FC417086-B62E-4AD3-B72F-26C95E2BF127}" srcOrd="0" destOrd="1" presId="urn:microsoft.com/office/officeart/2005/8/layout/process3"/>
    <dgm:cxn modelId="{E5A70057-B66B-4D1B-80DD-B4BC23F0DCA3}" srcId="{F3745366-F1F4-4028-9067-923E34C9D23F}" destId="{7010B206-7D70-451B-B655-34F357633220}" srcOrd="0" destOrd="0" parTransId="{9F3D73F4-7282-4AF4-B59F-6BF8A73B155B}" sibTransId="{A9C04E24-7841-4628-95EF-754EE718CF01}"/>
    <dgm:cxn modelId="{1F99FA9A-BEF3-4D9D-8389-D001B0FA8BFB}" type="presOf" srcId="{F3745366-F1F4-4028-9067-923E34C9D23F}" destId="{F5845E16-3728-4219-8EF1-0C4291C54C24}" srcOrd="0" destOrd="0" presId="urn:microsoft.com/office/officeart/2005/8/layout/process3"/>
    <dgm:cxn modelId="{A76F3439-A4C7-444F-AB78-6C0200AB006A}" srcId="{F1FF7C59-EEB2-440E-9FD6-F4A3CB06D18F}" destId="{353813EB-F7E3-48D3-A5E9-FDAFCA0FCA06}" srcOrd="0" destOrd="0" parTransId="{AB11692A-193A-481F-AE9B-707762EEE174}" sibTransId="{7B535B35-AB59-4FC5-925D-816B26517830}"/>
    <dgm:cxn modelId="{7287E807-ABF8-4E01-8EC7-1478E558AEBE}" type="presOf" srcId="{7010B206-7D70-451B-B655-34F357633220}" destId="{146BEA14-DD90-444F-BDD7-01ABF8317C61}" srcOrd="0" destOrd="0" presId="urn:microsoft.com/office/officeart/2005/8/layout/process3"/>
    <dgm:cxn modelId="{667D61DD-CAF5-43F0-90B9-AF8ADDF3CCB5}" srcId="{353813EB-F7E3-48D3-A5E9-FDAFCA0FCA06}" destId="{0D4004B3-A593-4F9E-893C-A22241678328}" srcOrd="0" destOrd="0" parTransId="{F98B77F2-81FC-48EF-A1F6-290F5E348402}" sibTransId="{D17ADD73-BBF9-4403-B831-F82216A58342}"/>
    <dgm:cxn modelId="{84DD1E99-3BAE-4143-B06C-036B7EDDB450}" srcId="{F3745366-F1F4-4028-9067-923E34C9D23F}" destId="{AD869494-848D-4494-9231-7704065606B4}" srcOrd="2" destOrd="0" parTransId="{6433B7B1-52F5-4323-B420-EA22666EF333}" sibTransId="{FFB62216-CDE9-4C28-9180-0F623C21D505}"/>
    <dgm:cxn modelId="{6A63D57C-3EF3-4AF1-B1F2-78267D8BD05D}" type="presOf" srcId="{353813EB-F7E3-48D3-A5E9-FDAFCA0FCA06}" destId="{02479D38-A26F-4D7B-BF32-2DB5647E95D5}" srcOrd="0" destOrd="0" presId="urn:microsoft.com/office/officeart/2005/8/layout/process3"/>
    <dgm:cxn modelId="{B99AD5CD-1B8C-4C53-AA76-0F8EC54A4403}" type="presOf" srcId="{F6A1D270-4749-4105-AC13-ACCEDC94D65F}" destId="{668DAEA4-352C-4ABF-A028-9C9D316E4167}" srcOrd="1" destOrd="0" presId="urn:microsoft.com/office/officeart/2005/8/layout/process3"/>
    <dgm:cxn modelId="{678B313E-9263-41F9-9063-019784BDD098}" srcId="{BE462D19-C8A6-4557-92BD-272CFC93A8F1}" destId="{130E95B5-E3DD-46EF-B944-766DBC55E191}" srcOrd="1" destOrd="0" parTransId="{96ADC164-A20D-4FCC-9E00-412D8D646177}" sibTransId="{9A6276B2-E01F-4434-844D-ACE7AF2EAC4C}"/>
    <dgm:cxn modelId="{AF940B33-025E-4BE3-8FAC-447B7F35AAD8}" type="presOf" srcId="{0D4004B3-A593-4F9E-893C-A22241678328}" destId="{FC417086-B62E-4AD3-B72F-26C95E2BF127}" srcOrd="0" destOrd="0" presId="urn:microsoft.com/office/officeart/2005/8/layout/process3"/>
    <dgm:cxn modelId="{E3AD060F-A1CD-40D0-83D7-9FDD8EDA52B2}" type="presOf" srcId="{15108743-2585-4BB1-80D3-3451A3F1A01A}" destId="{FC417086-B62E-4AD3-B72F-26C95E2BF127}" srcOrd="0" destOrd="2" presId="urn:microsoft.com/office/officeart/2005/8/layout/process3"/>
    <dgm:cxn modelId="{B5D8CB30-BEB4-40D3-A986-989525095991}" type="presOf" srcId="{2FF9B3D6-3867-4418-98B3-082A17AC198F}" destId="{C32E8D5A-763B-4B21-AE48-C6499A330315}" srcOrd="0" destOrd="2" presId="urn:microsoft.com/office/officeart/2005/8/layout/process3"/>
    <dgm:cxn modelId="{506DDE56-12CA-420D-B578-EB44CFC4D05E}" type="presOf" srcId="{130E95B5-E3DD-46EF-B944-766DBC55E191}" destId="{C32E8D5A-763B-4B21-AE48-C6499A330315}" srcOrd="0" destOrd="1" presId="urn:microsoft.com/office/officeart/2005/8/layout/process3"/>
    <dgm:cxn modelId="{F2F1427F-A7FC-42FD-966E-C7CCB3EE2DB9}" type="presOf" srcId="{9963ECE1-E807-4858-9E00-9DD7536EAFBF}" destId="{C32E8D5A-763B-4B21-AE48-C6499A330315}" srcOrd="0" destOrd="0" presId="urn:microsoft.com/office/officeart/2005/8/layout/process3"/>
    <dgm:cxn modelId="{A97C8B54-F21D-4577-AEBF-8AE161920614}" type="presOf" srcId="{8DE58AA2-E147-49DD-B2A3-653A7E5503B2}" destId="{146BEA14-DD90-444F-BDD7-01ABF8317C61}" srcOrd="0" destOrd="1" presId="urn:microsoft.com/office/officeart/2005/8/layout/process3"/>
    <dgm:cxn modelId="{DEDF3AC7-02A4-4C56-A336-E48DD9431601}" type="presOf" srcId="{2CEB9AFC-58B0-41CA-9973-323373786796}" destId="{FC417086-B62E-4AD3-B72F-26C95E2BF127}" srcOrd="0" destOrd="3" presId="urn:microsoft.com/office/officeart/2005/8/layout/process3"/>
    <dgm:cxn modelId="{B4001001-0BA5-4CAF-888C-3FFC72E786EC}" type="presOf" srcId="{353813EB-F7E3-48D3-A5E9-FDAFCA0FCA06}" destId="{F36BE478-F143-4656-9D3F-22DDCF13FB1B}" srcOrd="1" destOrd="0" presId="urn:microsoft.com/office/officeart/2005/8/layout/process3"/>
    <dgm:cxn modelId="{2C50E57D-BE30-4352-926F-A3D3FDCEEFC4}" type="presOf" srcId="{AD869494-848D-4494-9231-7704065606B4}" destId="{146BEA14-DD90-444F-BDD7-01ABF8317C61}" srcOrd="0" destOrd="2" presId="urn:microsoft.com/office/officeart/2005/8/layout/process3"/>
    <dgm:cxn modelId="{53CF062F-230B-4911-A1DC-DE7B23BC385B}" type="presOf" srcId="{F6A1D270-4749-4105-AC13-ACCEDC94D65F}" destId="{36996CFC-7F72-4CC4-A241-123C04BED0FB}" srcOrd="0" destOrd="0" presId="urn:microsoft.com/office/officeart/2005/8/layout/process3"/>
    <dgm:cxn modelId="{A28B4A84-426F-4A87-8740-57AA072E0198}" type="presOf" srcId="{F3745366-F1F4-4028-9067-923E34C9D23F}" destId="{99CF21A0-B807-4D8D-8D6C-BC5F718B0B5B}" srcOrd="1" destOrd="0" presId="urn:microsoft.com/office/officeart/2005/8/layout/process3"/>
    <dgm:cxn modelId="{840C764D-B5EE-4FC7-8D26-2506FFAFB866}" srcId="{BE462D19-C8A6-4557-92BD-272CFC93A8F1}" destId="{9963ECE1-E807-4858-9E00-9DD7536EAFBF}" srcOrd="0" destOrd="0" parTransId="{39003F0E-AC18-46D3-AE4A-07C34D92BCF9}" sibTransId="{84EB370A-B077-4624-B3A8-B2B3BBEF39B2}"/>
    <dgm:cxn modelId="{35766BC7-BEF2-4893-B66B-DE98CCE2CEF7}" srcId="{F1FF7C59-EEB2-440E-9FD6-F4A3CB06D18F}" destId="{BE462D19-C8A6-4557-92BD-272CFC93A8F1}" srcOrd="1" destOrd="0" parTransId="{77E59316-31B4-4377-81B3-49B10FB9720E}" sibTransId="{F6A1D270-4749-4105-AC13-ACCEDC94D65F}"/>
    <dgm:cxn modelId="{8D70D89C-2C97-4E5B-874D-DAD6E704A2E9}" srcId="{BE462D19-C8A6-4557-92BD-272CFC93A8F1}" destId="{2FF9B3D6-3867-4418-98B3-082A17AC198F}" srcOrd="2" destOrd="0" parTransId="{3E38E0F7-6120-434B-B04F-B2199C26215D}" sibTransId="{7444E0AD-2D58-4732-B9CF-C1A4A2917809}"/>
    <dgm:cxn modelId="{689813D8-06A1-469D-B560-9F9DC4F72A4A}" srcId="{F1FF7C59-EEB2-440E-9FD6-F4A3CB06D18F}" destId="{F3745366-F1F4-4028-9067-923E34C9D23F}" srcOrd="2" destOrd="0" parTransId="{65BB2126-B8BB-4949-909B-B1C5F2D5ABDC}" sibTransId="{F6C95425-4282-4251-BE11-E385E44B2D12}"/>
    <dgm:cxn modelId="{64DBAA03-3D0E-41A3-926D-00C88F47E172}" srcId="{353813EB-F7E3-48D3-A5E9-FDAFCA0FCA06}" destId="{2CEB9AFC-58B0-41CA-9973-323373786796}" srcOrd="3" destOrd="0" parTransId="{A6F7ECBB-ED66-4B80-9264-AA41B7E3BCC7}" sibTransId="{FC3B7AEF-0B03-4ED6-BCA6-17000B6E2331}"/>
    <dgm:cxn modelId="{B14106B6-E7A8-47DF-A3DD-75AB5D87B7F0}" type="presParOf" srcId="{9CECB2D4-5072-4937-9E73-B26858F8483D}" destId="{1F31A3CC-CC52-4FC8-A0BB-4EDA6D21AE48}" srcOrd="0" destOrd="0" presId="urn:microsoft.com/office/officeart/2005/8/layout/process3"/>
    <dgm:cxn modelId="{D0D1CB70-0D79-402F-B564-3AE77CD7B9BE}" type="presParOf" srcId="{1F31A3CC-CC52-4FC8-A0BB-4EDA6D21AE48}" destId="{02479D38-A26F-4D7B-BF32-2DB5647E95D5}" srcOrd="0" destOrd="0" presId="urn:microsoft.com/office/officeart/2005/8/layout/process3"/>
    <dgm:cxn modelId="{2F979126-7BC7-4D7A-9EA1-64EBC8FC8859}" type="presParOf" srcId="{1F31A3CC-CC52-4FC8-A0BB-4EDA6D21AE48}" destId="{F36BE478-F143-4656-9D3F-22DDCF13FB1B}" srcOrd="1" destOrd="0" presId="urn:microsoft.com/office/officeart/2005/8/layout/process3"/>
    <dgm:cxn modelId="{16C098EF-057A-48B8-B1E9-B84DA7E98354}" type="presParOf" srcId="{1F31A3CC-CC52-4FC8-A0BB-4EDA6D21AE48}" destId="{FC417086-B62E-4AD3-B72F-26C95E2BF127}" srcOrd="2" destOrd="0" presId="urn:microsoft.com/office/officeart/2005/8/layout/process3"/>
    <dgm:cxn modelId="{4DF56318-0897-4C57-99D0-52D73E09493D}" type="presParOf" srcId="{9CECB2D4-5072-4937-9E73-B26858F8483D}" destId="{8E26D01B-EB28-46AD-BE2B-91417132D045}" srcOrd="1" destOrd="0" presId="urn:microsoft.com/office/officeart/2005/8/layout/process3"/>
    <dgm:cxn modelId="{B6BDD25C-ECC1-4949-AE72-F8D223109C68}" type="presParOf" srcId="{8E26D01B-EB28-46AD-BE2B-91417132D045}" destId="{954A5F1D-8430-4DC5-ABFE-139810AFDC3D}" srcOrd="0" destOrd="0" presId="urn:microsoft.com/office/officeart/2005/8/layout/process3"/>
    <dgm:cxn modelId="{B47A583D-2858-41BA-A261-C42677D9EDAA}" type="presParOf" srcId="{9CECB2D4-5072-4937-9E73-B26858F8483D}" destId="{58B1437F-0E90-468A-9AF5-D0399B0D711B}" srcOrd="2" destOrd="0" presId="urn:microsoft.com/office/officeart/2005/8/layout/process3"/>
    <dgm:cxn modelId="{79C76C92-FEFC-4834-AC08-AB68018CADDA}" type="presParOf" srcId="{58B1437F-0E90-468A-9AF5-D0399B0D711B}" destId="{0758ED90-6F1B-4CDF-840A-B62C4A00589D}" srcOrd="0" destOrd="0" presId="urn:microsoft.com/office/officeart/2005/8/layout/process3"/>
    <dgm:cxn modelId="{CEB65155-E969-44D4-8DA2-3EFEF9709012}" type="presParOf" srcId="{58B1437F-0E90-468A-9AF5-D0399B0D711B}" destId="{277C6F6E-160F-4CA5-B586-336EEE36BFB3}" srcOrd="1" destOrd="0" presId="urn:microsoft.com/office/officeart/2005/8/layout/process3"/>
    <dgm:cxn modelId="{3D9C1F35-0C47-44FC-944E-A8529EB460C6}" type="presParOf" srcId="{58B1437F-0E90-468A-9AF5-D0399B0D711B}" destId="{C32E8D5A-763B-4B21-AE48-C6499A330315}" srcOrd="2" destOrd="0" presId="urn:microsoft.com/office/officeart/2005/8/layout/process3"/>
    <dgm:cxn modelId="{1876FFE7-A310-411F-9A9E-AD7564FD73EB}" type="presParOf" srcId="{9CECB2D4-5072-4937-9E73-B26858F8483D}" destId="{36996CFC-7F72-4CC4-A241-123C04BED0FB}" srcOrd="3" destOrd="0" presId="urn:microsoft.com/office/officeart/2005/8/layout/process3"/>
    <dgm:cxn modelId="{41369832-2915-4B9E-A2EE-35D35EE3C83E}" type="presParOf" srcId="{36996CFC-7F72-4CC4-A241-123C04BED0FB}" destId="{668DAEA4-352C-4ABF-A028-9C9D316E4167}" srcOrd="0" destOrd="0" presId="urn:microsoft.com/office/officeart/2005/8/layout/process3"/>
    <dgm:cxn modelId="{8116A49C-71B1-45BF-A978-35FB1A9DCFB1}" type="presParOf" srcId="{9CECB2D4-5072-4937-9E73-B26858F8483D}" destId="{FADCD5D4-9EEF-49D3-A1E4-C500C990A87D}" srcOrd="4" destOrd="0" presId="urn:microsoft.com/office/officeart/2005/8/layout/process3"/>
    <dgm:cxn modelId="{E9429A26-F8ED-4881-8EDE-A0C05CDC6335}" type="presParOf" srcId="{FADCD5D4-9EEF-49D3-A1E4-C500C990A87D}" destId="{F5845E16-3728-4219-8EF1-0C4291C54C24}" srcOrd="0" destOrd="0" presId="urn:microsoft.com/office/officeart/2005/8/layout/process3"/>
    <dgm:cxn modelId="{9CB5AAF4-7D6B-4E81-B414-CC8FFE18E9C1}" type="presParOf" srcId="{FADCD5D4-9EEF-49D3-A1E4-C500C990A87D}" destId="{99CF21A0-B807-4D8D-8D6C-BC5F718B0B5B}" srcOrd="1" destOrd="0" presId="urn:microsoft.com/office/officeart/2005/8/layout/process3"/>
    <dgm:cxn modelId="{EFC5A320-5091-4DED-8B29-C365DD664250}" type="presParOf" srcId="{FADCD5D4-9EEF-49D3-A1E4-C500C990A87D}" destId="{146BEA14-DD90-444F-BDD7-01ABF8317C6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BE478-F143-4656-9D3F-22DDCF13FB1B}">
      <dsp:nvSpPr>
        <dsp:cNvPr id="0" name=""/>
        <dsp:cNvSpPr/>
      </dsp:nvSpPr>
      <dsp:spPr>
        <a:xfrm>
          <a:off x="34717" y="-421753"/>
          <a:ext cx="2645467" cy="12652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Найти Заявку на погрузку или разместить Предложение</a:t>
          </a:r>
        </a:p>
      </dsp:txBody>
      <dsp:txXfrm>
        <a:off x="34717" y="-421753"/>
        <a:ext cx="2645467" cy="843506"/>
      </dsp:txXfrm>
    </dsp:sp>
    <dsp:sp modelId="{FC417086-B62E-4AD3-B72F-26C95E2BF127}">
      <dsp:nvSpPr>
        <dsp:cNvPr id="0" name=""/>
        <dsp:cNvSpPr/>
      </dsp:nvSpPr>
      <dsp:spPr>
        <a:xfrm>
          <a:off x="422368" y="421753"/>
          <a:ext cx="2686145" cy="385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Войти в личный кабинет на сайте </a:t>
          </a:r>
          <a:r>
            <a:rPr lang="en-US" sz="1400" b="1" kern="1200" dirty="0">
              <a:hlinkClick xmlns:r="http://schemas.openxmlformats.org/officeDocument/2006/relationships" r:id="rId1"/>
            </a:rPr>
            <a:t>www.railcommerce.com</a:t>
          </a:r>
          <a:endParaRPr lang="ru-R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Найти Заявку на погрузку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Или разместить свое предложение на перевозку, по которому </a:t>
          </a:r>
          <a: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есть возможность:</a:t>
          </a:r>
          <a:b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Отслеживать появление Лучших вариантов (Заявки на погрузку)</a:t>
          </a:r>
          <a:b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Отслеживать Уведомления о подаче Вам встречного предложения в торгах от Грузовладельцев</a:t>
          </a:r>
          <a:endParaRPr lang="ru-RU" sz="1400" b="1" kern="1200" dirty="0"/>
        </a:p>
      </dsp:txBody>
      <dsp:txXfrm>
        <a:off x="501043" y="500428"/>
        <a:ext cx="2528795" cy="3701586"/>
      </dsp:txXfrm>
    </dsp:sp>
    <dsp:sp modelId="{8E26D01B-EB28-46AD-BE2B-91417132D045}">
      <dsp:nvSpPr>
        <dsp:cNvPr id="0" name=""/>
        <dsp:cNvSpPr/>
      </dsp:nvSpPr>
      <dsp:spPr>
        <a:xfrm>
          <a:off x="2998762" y="-262254"/>
          <a:ext cx="675384" cy="524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2998762" y="-157352"/>
        <a:ext cx="518032" cy="314704"/>
      </dsp:txXfrm>
    </dsp:sp>
    <dsp:sp modelId="{277C6F6E-160F-4CA5-B586-336EEE36BFB3}">
      <dsp:nvSpPr>
        <dsp:cNvPr id="0" name=""/>
        <dsp:cNvSpPr/>
      </dsp:nvSpPr>
      <dsp:spPr>
        <a:xfrm>
          <a:off x="3954496" y="-421753"/>
          <a:ext cx="2108765" cy="1265259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Провести торг, подавая встречные предложения</a:t>
          </a:r>
        </a:p>
      </dsp:txBody>
      <dsp:txXfrm>
        <a:off x="3954496" y="-421753"/>
        <a:ext cx="2108765" cy="843506"/>
      </dsp:txXfrm>
    </dsp:sp>
    <dsp:sp modelId="{C32E8D5A-763B-4B21-AE48-C6499A330315}">
      <dsp:nvSpPr>
        <dsp:cNvPr id="0" name=""/>
        <dsp:cNvSpPr/>
      </dsp:nvSpPr>
      <dsp:spPr>
        <a:xfrm>
          <a:off x="4081145" y="421753"/>
          <a:ext cx="2717755" cy="3858936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BD582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rgbClr val="E48312">
                <a:lumMod val="5000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Если найдена  Заявка на погрузку, то для начала торгов необходимо Ответить встречным предложением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Если поступило встречное предложение, вы получите Уведомление, из которого нужно Перейти в Торги. Встречное предложение  можно Принять (Согласовать), Отклонить (завершить сделку без согласия), Подать Встречное предложение</a:t>
          </a:r>
          <a:endParaRPr lang="ru-RU" sz="14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4160745" y="501353"/>
        <a:ext cx="2558555" cy="3699736"/>
      </dsp:txXfrm>
    </dsp:sp>
    <dsp:sp modelId="{36996CFC-7F72-4CC4-A241-123C04BED0FB}">
      <dsp:nvSpPr>
        <dsp:cNvPr id="0" name=""/>
        <dsp:cNvSpPr/>
      </dsp:nvSpPr>
      <dsp:spPr>
        <a:xfrm>
          <a:off x="6458667" y="-262254"/>
          <a:ext cx="838259" cy="524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6458667" y="-157352"/>
        <a:ext cx="680907" cy="314704"/>
      </dsp:txXfrm>
    </dsp:sp>
    <dsp:sp modelId="{99CF21A0-B807-4D8D-8D6C-BC5F718B0B5B}">
      <dsp:nvSpPr>
        <dsp:cNvPr id="0" name=""/>
        <dsp:cNvSpPr/>
      </dsp:nvSpPr>
      <dsp:spPr>
        <a:xfrm>
          <a:off x="7644883" y="-421753"/>
          <a:ext cx="2108765" cy="1265259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Принять или получить решение по сделке</a:t>
          </a:r>
        </a:p>
      </dsp:txBody>
      <dsp:txXfrm>
        <a:off x="7644883" y="-421753"/>
        <a:ext cx="2108765" cy="843506"/>
      </dsp:txXfrm>
    </dsp:sp>
    <dsp:sp modelId="{146BEA14-DD90-444F-BDD7-01ABF8317C61}">
      <dsp:nvSpPr>
        <dsp:cNvPr id="0" name=""/>
        <dsp:cNvSpPr/>
      </dsp:nvSpPr>
      <dsp:spPr>
        <a:xfrm>
          <a:off x="7760977" y="421753"/>
          <a:ext cx="2738864" cy="385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Если сделка отклонена любым из участников, обоим направляются уведомления о прекращении сделки. Сделка считается не состоявшейся.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Если сделка Принята (согласована), Участникам торгов по согласованной сделке направляются уведомления и типовые договоры. Сделка считается состоявшейся.</a:t>
          </a:r>
        </a:p>
      </dsp:txBody>
      <dsp:txXfrm>
        <a:off x="7841196" y="501972"/>
        <a:ext cx="2578426" cy="3698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7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1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4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1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5CC556-FDC7-4DEA-B325-C1B4CD2F681E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8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5CC556-FDC7-4DEA-B325-C1B4CD2F681E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7213" y="115388"/>
            <a:ext cx="97129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Двусторонние торги операторов ПС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11916050"/>
              </p:ext>
            </p:extLst>
          </p:nvPr>
        </p:nvGraphicFramePr>
        <p:xfrm>
          <a:off x="847288" y="2122415"/>
          <a:ext cx="10511406" cy="385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41572" y="809738"/>
            <a:ext cx="102177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EE833A"/>
                </a:solidFill>
              </a:rPr>
              <a:t>Участники торгов:	Грузовладельцы</a:t>
            </a:r>
          </a:p>
          <a:p>
            <a:r>
              <a:rPr lang="ru-RU" sz="2400" b="1" dirty="0">
                <a:ln/>
                <a:solidFill>
                  <a:srgbClr val="EE833A"/>
                </a:solidFill>
              </a:rPr>
              <a:t>                                  	Операторы подвижного состава</a:t>
            </a:r>
          </a:p>
        </p:txBody>
      </p:sp>
      <p:sp>
        <p:nvSpPr>
          <p:cNvPr id="2" name="Стрелка: штриховая вправо 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0704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  <p:bldP spid="7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3709" y="692613"/>
            <a:ext cx="7399564" cy="5633505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310910" y="5355981"/>
            <a:ext cx="1390652" cy="219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чко с текстом: прямоугольное 5"/>
          <p:cNvSpPr/>
          <p:nvPr/>
        </p:nvSpPr>
        <p:spPr>
          <a:xfrm>
            <a:off x="78426" y="5084458"/>
            <a:ext cx="1900461" cy="543045"/>
          </a:xfrm>
          <a:prstGeom prst="wedgeRectCallout">
            <a:avLst>
              <a:gd name="adj1" fmla="val 68905"/>
              <a:gd name="adj2" fmla="val 1395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УВЕДОМЛЕНИЯ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8651631" y="1129812"/>
            <a:ext cx="852854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чко с текстом: прямоугольное 10"/>
          <p:cNvSpPr/>
          <p:nvPr/>
        </p:nvSpPr>
        <p:spPr>
          <a:xfrm>
            <a:off x="10048095" y="918527"/>
            <a:ext cx="1900461" cy="708320"/>
          </a:xfrm>
          <a:prstGeom prst="wedgeRectCallout">
            <a:avLst>
              <a:gd name="adj1" fmla="val -75668"/>
              <a:gd name="adj2" fmla="val -31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ПЕРЕХОД В СДЕЛКУ  ДВУСТОРОННИХ ТОРГОВ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076" y="94209"/>
            <a:ext cx="73579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УВЕДОМЛЕНИЕ НА СДЕЛКУ В ДВУСТОРОННИХ ТОРГАХ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96155" y="843168"/>
            <a:ext cx="5782851" cy="783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: штриховая вправо 13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96720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3308" y="657409"/>
            <a:ext cx="6912036" cy="561078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97257" y="94209"/>
            <a:ext cx="66316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ОТСЛЕЖИВАНИЕ ХОДА ДВУСТОРОННИХ ТОРГОВ 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283526" y="2874038"/>
            <a:ext cx="1255817" cy="184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чко с текстом: прямоугольное 7"/>
          <p:cNvSpPr/>
          <p:nvPr/>
        </p:nvSpPr>
        <p:spPr>
          <a:xfrm>
            <a:off x="923270" y="2602515"/>
            <a:ext cx="1900461" cy="543045"/>
          </a:xfrm>
          <a:prstGeom prst="wedgeRectCallout">
            <a:avLst>
              <a:gd name="adj1" fmla="val 68905"/>
              <a:gd name="adj2" fmla="val 1395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ПОСМОТРЕТЬ ХОД ТОРГОВ МОЖНО В РАЗДЕЛЕ ДВУСТОРОННИЕ ТОРГИ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9447793" y="1597095"/>
            <a:ext cx="707551" cy="2970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10426480" y="1356576"/>
            <a:ext cx="1515150" cy="1245939"/>
          </a:xfrm>
          <a:prstGeom prst="wedgeRectCallout">
            <a:avLst>
              <a:gd name="adj1" fmla="val -68565"/>
              <a:gd name="adj2" fmla="val -1580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ПЕРЕЙТИ В СДЕЛКУ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ДЛЯ ПРОСМОТРА ПРЕДЛОЖЕНИЙ И ДЕТАЛЕЙ ТОРГОВ</a:t>
            </a:r>
          </a:p>
        </p:txBody>
      </p:sp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9013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3314" y="811933"/>
            <a:ext cx="5909582" cy="55038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01484" y="83324"/>
            <a:ext cx="85988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ПРЕДЛОЖЕНИЕ, ПОСТУПИВШЕЕ ВАМ В ДВУСТОРОННИХ ТОРГАХ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6621653" y="3320352"/>
            <a:ext cx="2250204" cy="2719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9527226" y="2231572"/>
            <a:ext cx="2523260" cy="1600200"/>
          </a:xfrm>
          <a:prstGeom prst="wedgeRectCallout">
            <a:avLst>
              <a:gd name="adj1" fmla="val -78303"/>
              <a:gd name="adj2" fmla="val 2598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НА ПОСТУПИВШЕЕ ПРЕДЛОЖЕНИЕ  НУЖНО ПРИНЯТЬ РЕШЕНИЕ: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ОТКЛОНИТЬ – ПРЕКРАТИТЬ СДЕЛКУ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ПРИНЯТЬ – СОГЛАСОВАТЬ СДЕЛКУ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ВСТРЕЧНОЕ ПРЕДЛОЖЕНИЕ – ОТВЕТИТЬ СВОИМИ УСЛОВИЯМИ</a:t>
            </a:r>
          </a:p>
          <a:p>
            <a:pPr algn="ctr"/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427" y="1757801"/>
            <a:ext cx="4469774" cy="444705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Облачко с текстом: прямоугольное 8"/>
          <p:cNvSpPr/>
          <p:nvPr/>
        </p:nvSpPr>
        <p:spPr>
          <a:xfrm>
            <a:off x="85724" y="2933909"/>
            <a:ext cx="1851933" cy="1409491"/>
          </a:xfrm>
          <a:prstGeom prst="wedgeRectCallout">
            <a:avLst>
              <a:gd name="adj1" fmla="val 88174"/>
              <a:gd name="adj2" fmla="val 19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ВО ВСТРЕЧНОМ ПРЕДЛОЖЕНИИ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НЕОБХОДИМО ЗАПОЛНИТЬ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СВОИ  УСЛОВИЯ.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ДЛЯ ОТПРАВКИ НАЖАТЬ «ОТВЕТИТЬ»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03408" y="2013858"/>
            <a:ext cx="2744793" cy="1926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3975804" y="3588169"/>
            <a:ext cx="1009853" cy="2719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штриховая вправо 1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8804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548" y="83324"/>
            <a:ext cx="91387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ЗАВЕРШЕНИЕ СДЕЛКИ В ДВУСТОРОННИХ ТОРГАХ СОГЛАСОВАНИЕМ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8743" y="762491"/>
            <a:ext cx="6351525" cy="55729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8262" y="646304"/>
            <a:ext cx="2378109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1400" b="1" dirty="0">
                <a:ln/>
                <a:solidFill>
                  <a:srgbClr val="EE833A"/>
                </a:solidFill>
              </a:rPr>
              <a:t>ПРИ НАЖАТИИ КНОПКИ «ПРИНЯТЬ» СИСТЕМА ПРЕДЛАГАЕТ ПОДТВЕРДИТЬ СДЕЛКУ ИЛИ ВЕРНУТЬСЯ В ТОРГИ.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8742" y="762491"/>
            <a:ext cx="8084471" cy="55729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5347" y="2616618"/>
            <a:ext cx="237810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1400" b="1" dirty="0">
                <a:ln/>
                <a:solidFill>
                  <a:srgbClr val="EE833A"/>
                </a:solidFill>
              </a:rPr>
              <a:t>ПРИ ПОДТВЕРЖДЕНИИ СДЕЛКИ В КАРТОЧКЕ ДЕТАЛЕЙ ТОРГА ПРОСТАВЛЯЕТСЯ СОСТОЯНИЕ «ВЫ ПРИНЯЛИ ПРЕДЛОЖЕНИЕ». В РЕЕСТРЕ УЧАСТНИКОВ ТОРГОВ ПРИНЯТАЯ СДЕЛКА ОТМЕЧАЕТСЯ ЦВЕТОМ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10437" y="1132115"/>
            <a:ext cx="2458449" cy="1164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77500" y="3537857"/>
            <a:ext cx="1861457" cy="322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: штриховая вправо 1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6355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7490" y="733200"/>
            <a:ext cx="6936291" cy="5598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91437" y="892629"/>
            <a:ext cx="5622344" cy="674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149" y="1800190"/>
            <a:ext cx="237810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1400" b="1" dirty="0">
                <a:ln/>
                <a:solidFill>
                  <a:srgbClr val="EE833A"/>
                </a:solidFill>
              </a:rPr>
              <a:t>ОБЕИМ СТОРОНАМ СОГЛАСОВАННОЙ СДЕЛКИ ПРИХОДЯТ УВЕДОМЛЕНИЯ В ЛИЧНЫЙ КАБИНЕТ И НА ЭЛЕКТРОННУЮ ПОЧТУ С ПОЛНОЙ ИНФОРМАЦИЕЙ ПО КОНТАКТНЫМ ДАННЫМ УЧАСТНИКОВ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28" y="83324"/>
            <a:ext cx="9162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РАССЫЛКА ДАННЫХ ОБЕИМ СТОРОНАМ СОГЛАСОВАННОЙ СДЕЛКИ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3477490" y="6063344"/>
            <a:ext cx="1313947" cy="268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штриховая вправо 8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6252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5" y="1309092"/>
            <a:ext cx="11983009" cy="4901208"/>
          </a:xfrm>
        </p:spPr>
      </p:pic>
      <p:sp>
        <p:nvSpPr>
          <p:cNvPr id="6" name="Прямоугольник 5"/>
          <p:cNvSpPr/>
          <p:nvPr/>
        </p:nvSpPr>
        <p:spPr>
          <a:xfrm>
            <a:off x="3681223" y="459756"/>
            <a:ext cx="41673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6741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7651" y="1661516"/>
            <a:ext cx="8339444" cy="46690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786" y="392225"/>
            <a:ext cx="5702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1. ВОЙТИ В ЛИЧНЫЙ КАБИНЕТ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8975743" y="815933"/>
            <a:ext cx="1602298" cy="746072"/>
          </a:xfrm>
          <a:prstGeom prst="wedgeRectCallout">
            <a:avLst>
              <a:gd name="adj1" fmla="val -49506"/>
              <a:gd name="adj2" fmla="val 6849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ВОЙТИ В ЛИЧНЫЙ КАБИНЕТ</a:t>
            </a:r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6523846" y="815934"/>
            <a:ext cx="2115424" cy="746071"/>
          </a:xfrm>
          <a:prstGeom prst="wedgeRectCallout">
            <a:avLst>
              <a:gd name="adj1" fmla="val 40042"/>
              <a:gd name="adj2" fmla="val 7809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/>
              <a:t>ПРОЙТИ БЕСПЛАТНУЮ РЕГИСТРАЦИЮ</a:t>
            </a:r>
            <a:endParaRPr lang="ru-RU" sz="1400" b="1" dirty="0"/>
          </a:p>
        </p:txBody>
      </p:sp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6090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5256" y="649479"/>
            <a:ext cx="6235139" cy="56883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945" y="0"/>
            <a:ext cx="78542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2. НАЙТИ ЗАЯВКУ НА ПОГРУЗКУ И ОТВЕТИТЬ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625256" y="3493632"/>
            <a:ext cx="1136359" cy="222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553000" y="2922297"/>
            <a:ext cx="1533340" cy="794026"/>
          </a:xfrm>
          <a:prstGeom prst="wedgeRectCallout">
            <a:avLst>
              <a:gd name="adj1" fmla="val 81974"/>
              <a:gd name="adj2" fmla="val 3711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РАЗДЕЛ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«ПОИСК ГРУЗОВ»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8212822" y="3365890"/>
            <a:ext cx="570451" cy="25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281811" y="2806089"/>
            <a:ext cx="1533340" cy="910234"/>
          </a:xfrm>
          <a:prstGeom prst="wedgeRectCallout">
            <a:avLst>
              <a:gd name="adj1" fmla="val -79502"/>
              <a:gd name="adj2" fmla="val 307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ЗАИНТЕРЕСОВАЛА ЗАЯВКА - ОТВЕТИТЬ НА ЗАЯВКУ НОВЫМ ПРЕДЛОЖЕНИЕМ СДЕЛКИ</a:t>
            </a:r>
          </a:p>
        </p:txBody>
      </p:sp>
      <p:sp>
        <p:nvSpPr>
          <p:cNvPr id="10" name="Стрелка: штриховая вправо 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3916314" y="949029"/>
            <a:ext cx="4866959" cy="1460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чко с текстом: прямоугольное 11"/>
          <p:cNvSpPr/>
          <p:nvPr/>
        </p:nvSpPr>
        <p:spPr>
          <a:xfrm>
            <a:off x="9205611" y="1076771"/>
            <a:ext cx="1533340" cy="794026"/>
          </a:xfrm>
          <a:prstGeom prst="wedgeRectCallout">
            <a:avLst>
              <a:gd name="adj1" fmla="val -77782"/>
              <a:gd name="adj2" fmla="val 4133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ЗАДАТЬ ПАРАМЕТРЫ ПОИСКА И НАЙТИ ЗАЯВКУ</a:t>
            </a:r>
          </a:p>
        </p:txBody>
      </p:sp>
    </p:spTree>
    <p:extLst>
      <p:ext uri="{BB962C8B-B14F-4D97-AF65-F5344CB8AC3E}">
        <p14:creationId xmlns:p14="http://schemas.microsoft.com/office/powerpoint/2010/main" val="26066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909261"/>
            <a:ext cx="6340536" cy="5438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9137" y="184639"/>
            <a:ext cx="101924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3. ЗАПОЛНИТЬ СВОЕ ПРЕДЛОЖЕНИЕ СДЕЛКИ НА ВЫБРАННУЮ ЗАЯВКУ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4049610" y="1301262"/>
            <a:ext cx="2861144" cy="3716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827696" y="1488896"/>
            <a:ext cx="1694084" cy="794026"/>
          </a:xfrm>
          <a:prstGeom prst="wedgeRectCallout">
            <a:avLst>
              <a:gd name="adj1" fmla="val 138990"/>
              <a:gd name="adj2" fmla="val -4815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ПРИ НЕОБХОДИМОСТИ МОЖНО ИЗМЕНИТЬ ПЕРИОД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049609" y="1693263"/>
            <a:ext cx="4900959" cy="3716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049609" y="3288324"/>
            <a:ext cx="4900959" cy="4097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4049608" y="2486528"/>
            <a:ext cx="4900959" cy="801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049608" y="3709896"/>
            <a:ext cx="4900959" cy="11556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049607" y="2094527"/>
            <a:ext cx="4900959" cy="3716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блачко с текстом: прямоугольное 14"/>
          <p:cNvSpPr/>
          <p:nvPr/>
        </p:nvSpPr>
        <p:spPr>
          <a:xfrm>
            <a:off x="9526576" y="2215741"/>
            <a:ext cx="1727138" cy="880467"/>
          </a:xfrm>
          <a:prstGeom prst="wedgeRectCallout">
            <a:avLst>
              <a:gd name="adj1" fmla="val -83494"/>
              <a:gd name="adj2" fmla="val -156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НАПРАВЛЕНИЕ ПЕРЕВОЗКИ, ГРУЗЫ ПЕРЕДАЮТСЯ ИЗ ЗАЯВКИ, В ПРЕДЛОЖЕНИИ НЕ РЕДАКТИРУЮТСЯ</a:t>
            </a:r>
          </a:p>
        </p:txBody>
      </p:sp>
      <p:sp>
        <p:nvSpPr>
          <p:cNvPr id="16" name="Облачко с текстом: прямоугольное 15"/>
          <p:cNvSpPr/>
          <p:nvPr/>
        </p:nvSpPr>
        <p:spPr>
          <a:xfrm>
            <a:off x="9526576" y="1085084"/>
            <a:ext cx="1727138" cy="979872"/>
          </a:xfrm>
          <a:prstGeom prst="wedgeRectCallout">
            <a:avLst>
              <a:gd name="adj1" fmla="val -82986"/>
              <a:gd name="adj2" fmla="val 3434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МОЖНО УКАЗАТЬ ДРУГОЙ ВИД, РОД ВАГОНА, ПОДХОДЯЩИЙ ПОД ГРУЗ В ЗАЯВКЕ, И ИЗМЕНИТЬ КОЛИЧЕСТВО ВАГОНОВ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8262" y="646304"/>
            <a:ext cx="28602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600" b="1" dirty="0">
                <a:ln/>
                <a:solidFill>
                  <a:srgbClr val="EE833A"/>
                </a:solidFill>
              </a:rPr>
              <a:t>ВСЕ ПОЛЯ  ПРЕДЛОЖЕНИЯ СДЕЛКИ ПО УМОЛЧАНИЮ  ЗАПОЛНЕНЫ ИЗ ЗАЯВКИ</a:t>
            </a:r>
          </a:p>
        </p:txBody>
      </p:sp>
      <p:sp>
        <p:nvSpPr>
          <p:cNvPr id="18" name="Облачко с текстом: прямоугольное 17"/>
          <p:cNvSpPr/>
          <p:nvPr/>
        </p:nvSpPr>
        <p:spPr>
          <a:xfrm>
            <a:off x="827696" y="3081431"/>
            <a:ext cx="1727138" cy="794026"/>
          </a:xfrm>
          <a:prstGeom prst="wedgeRectCallout">
            <a:avLst>
              <a:gd name="adj1" fmla="val 134387"/>
              <a:gd name="adj2" fmla="val 610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ЕДИНИЦА ИЗМЕРЕНИЯ ЗАПОЛНЯЕТСЯ ИЗ ЗАЯВКИ, НЕ ИЗМЕНЯЕТСЯ</a:t>
            </a:r>
          </a:p>
        </p:txBody>
      </p:sp>
      <p:sp>
        <p:nvSpPr>
          <p:cNvPr id="19" name="Облачко с текстом: прямоугольное 18"/>
          <p:cNvSpPr/>
          <p:nvPr/>
        </p:nvSpPr>
        <p:spPr>
          <a:xfrm>
            <a:off x="9526576" y="3246993"/>
            <a:ext cx="1727138" cy="462903"/>
          </a:xfrm>
          <a:prstGeom prst="wedgeRectCallout">
            <a:avLst>
              <a:gd name="adj1" fmla="val -84512"/>
              <a:gd name="adj2" fmla="val -1463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УКАЗАТЬ СВОЮ ЦЕНУ за единицу измерения</a:t>
            </a:r>
          </a:p>
        </p:txBody>
      </p:sp>
      <p:sp>
        <p:nvSpPr>
          <p:cNvPr id="20" name="Облачко с текстом: прямоугольное 19"/>
          <p:cNvSpPr/>
          <p:nvPr/>
        </p:nvSpPr>
        <p:spPr>
          <a:xfrm>
            <a:off x="9526575" y="3858609"/>
            <a:ext cx="1727138" cy="880467"/>
          </a:xfrm>
          <a:prstGeom prst="wedgeRectCallout">
            <a:avLst>
              <a:gd name="adj1" fmla="val -81458"/>
              <a:gd name="adj2" fmla="val 203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ПРИ НЕОБХОДИМОСТИ ЗАПОЛНИТЬ СВОИ УСЛОВИЯ ПЕРЕВОЗКИ</a:t>
            </a: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5741377" y="4957092"/>
            <a:ext cx="1002323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чко с текстом: прямоугольное 21"/>
          <p:cNvSpPr/>
          <p:nvPr/>
        </p:nvSpPr>
        <p:spPr>
          <a:xfrm>
            <a:off x="827696" y="4396154"/>
            <a:ext cx="1762962" cy="964101"/>
          </a:xfrm>
          <a:prstGeom prst="wedgeRectCallout">
            <a:avLst>
              <a:gd name="adj1" fmla="val 229108"/>
              <a:gd name="adj2" fmla="val 2143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ПОСЛЕ ЗАПОЛНЕНИЯ ПРЕДЛОЖЕНИЯ СДЕЛКИ МОЖНО НАЧАТЬ ДВУСТОРОННИЕ ТОРГИ</a:t>
            </a: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7941812" y="971191"/>
            <a:ext cx="1138115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784534" y="4952095"/>
            <a:ext cx="536331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чко с текстом: прямоугольное 24"/>
          <p:cNvSpPr/>
          <p:nvPr/>
        </p:nvSpPr>
        <p:spPr>
          <a:xfrm>
            <a:off x="9526575" y="4897352"/>
            <a:ext cx="1727138" cy="604125"/>
          </a:xfrm>
          <a:prstGeom prst="wedgeRectCallout">
            <a:avLst>
              <a:gd name="adj1" fmla="val -174617"/>
              <a:gd name="adj2" fmla="val -1197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ОТМЕНИТЬ ПРЕДЛОЖЕНИЕ СДЕЛКИ БЕЗ СОХРАНЕНИЯ</a:t>
            </a:r>
          </a:p>
        </p:txBody>
      </p:sp>
      <p:sp>
        <p:nvSpPr>
          <p:cNvPr id="26" name="Стрелка: штриховая вправо 25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6188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4586" y="833672"/>
            <a:ext cx="6340628" cy="5482068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155422" y="3093328"/>
            <a:ext cx="1098232" cy="25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чко с текстом: прямоугольное 7"/>
          <p:cNvSpPr/>
          <p:nvPr/>
        </p:nvSpPr>
        <p:spPr>
          <a:xfrm>
            <a:off x="9599870" y="2535017"/>
            <a:ext cx="1902005" cy="1116622"/>
          </a:xfrm>
          <a:prstGeom prst="wedgeRectCallout">
            <a:avLst>
              <a:gd name="adj1" fmla="val -171556"/>
              <a:gd name="adj2" fmla="val 1652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ЕСЛИ ПОИСК ГРУЗОВ НЕ ДАЛ РЕЗУЛЬТАТОВ, ТО МОЖНО РАЗМЕСТИТЬ НА САЙТЕ СВОЕ ПРЕДЛОЖЕНИЕ НА ПЕРЕВОЗКУ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934585" y="3474328"/>
            <a:ext cx="1215383" cy="25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913025" y="3024554"/>
            <a:ext cx="1696905" cy="1033791"/>
          </a:xfrm>
          <a:prstGeom prst="wedgeRectCallout">
            <a:avLst>
              <a:gd name="adj1" fmla="val 68905"/>
              <a:gd name="adj2" fmla="val 1395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ИЛИ РАЗМЕСТИТЬ НОВОЕ ПРЕДЛОЖЕНИЕ ИЗ РАЗДЕЛА «МОИ ПРЕДЛОЖЕНИЯ»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11515" y="184639"/>
            <a:ext cx="80676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4. РАЗМЕСТИТЬ НОВОЕ ПРЕДЛОЖЕНИЕ НА ПЕРЕВОЗКУ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Стрелка: штриховая вправо 1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8501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6362" y="1216445"/>
            <a:ext cx="6665219" cy="5099294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796362" y="4029963"/>
            <a:ext cx="1292061" cy="222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чко с текстом: прямоугольное 5"/>
          <p:cNvSpPr/>
          <p:nvPr/>
        </p:nvSpPr>
        <p:spPr>
          <a:xfrm>
            <a:off x="737638" y="3458628"/>
            <a:ext cx="1533340" cy="794026"/>
          </a:xfrm>
          <a:prstGeom prst="wedgeRectCallout">
            <a:avLst>
              <a:gd name="adj1" fmla="val 81974"/>
              <a:gd name="adj2" fmla="val 3711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РАЗДЕЛ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«МОИ ПРЕДЛОЖЕНИЯ»</a:t>
            </a: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188876" y="1617244"/>
            <a:ext cx="5183724" cy="1460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чко с текстом: прямоугольное 7"/>
          <p:cNvSpPr/>
          <p:nvPr/>
        </p:nvSpPr>
        <p:spPr>
          <a:xfrm>
            <a:off x="9865033" y="1950262"/>
            <a:ext cx="1633137" cy="794026"/>
          </a:xfrm>
          <a:prstGeom prst="wedgeRectCallout">
            <a:avLst>
              <a:gd name="adj1" fmla="val -78320"/>
              <a:gd name="adj2" fmla="val 1808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ЗАДАТЬ ПАРАМЕТРЫ ДЛЯ ПОИСКА СВОИХ ПРЕДЛОЖЕНИЙ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8374350" y="1327489"/>
            <a:ext cx="998250" cy="1948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9865033" y="984738"/>
            <a:ext cx="1633137" cy="632506"/>
          </a:xfrm>
          <a:prstGeom prst="wedgeRectCallout">
            <a:avLst>
              <a:gd name="adj1" fmla="val -79502"/>
              <a:gd name="adj2" fmla="val 307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РАЗМЕСТИТЬ НОВОЕ ПРЕДЛОЖЕНИЕ НА ПЕРЕВОЗКУ</a:t>
            </a: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4188877" y="4353599"/>
            <a:ext cx="954624" cy="222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чко с текстом: прямоугольное 12"/>
          <p:cNvSpPr/>
          <p:nvPr/>
        </p:nvSpPr>
        <p:spPr>
          <a:xfrm>
            <a:off x="737638" y="4353599"/>
            <a:ext cx="1533340" cy="1000916"/>
          </a:xfrm>
          <a:prstGeom prst="wedgeRectCallout">
            <a:avLst>
              <a:gd name="adj1" fmla="val 169132"/>
              <a:gd name="adj2" fmla="val -3486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ПОИСК ПОДХОДЯЩИХ ЗАЯВОК ГРУЗОВЛАДЕЛЬЦЕВ НА ПРЕДЛОЖЕНИЕ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877" y="3478106"/>
            <a:ext cx="5183724" cy="2732051"/>
          </a:xfrm>
          <a:prstGeom prst="rect">
            <a:avLst/>
          </a:prstGeom>
        </p:spPr>
      </p:pic>
      <p:sp>
        <p:nvSpPr>
          <p:cNvPr id="14" name="Облачко с текстом: прямоугольное 13"/>
          <p:cNvSpPr/>
          <p:nvPr/>
        </p:nvSpPr>
        <p:spPr>
          <a:xfrm>
            <a:off x="9865032" y="4353599"/>
            <a:ext cx="1633137" cy="1191464"/>
          </a:xfrm>
          <a:prstGeom prst="wedgeRectCallout">
            <a:avLst>
              <a:gd name="adj1" fmla="val -78320"/>
              <a:gd name="adj2" fmla="val 1808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ЗАЯВКА ПОДХОДИТ -ОТВЕЧАЕМ НА ЗАЯВКУ УЖЕ СУЩЕСТВУЮЩИМ ПРЕДЛОЖЕНИЕМ ПО КНОПКЕ «НАЧАТЬ ТОРГИ»</a:t>
            </a: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188876" y="4025326"/>
            <a:ext cx="5183724" cy="1329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26836" y="148637"/>
            <a:ext cx="76787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ПРАВИЛА РАБОТЫ С РАЗДЕЛОМ «МОИ ПРЕДЛОЖЕНИЯ»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Стрелка: штриховая вправо 16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6603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557" y="101012"/>
            <a:ext cx="49827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СОЗДАНИЕ НОВОГО ПРЕДЛОЖЕНИЯ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1814" y="841830"/>
            <a:ext cx="6562813" cy="54845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112304" y="857013"/>
            <a:ext cx="1002323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9499599" y="742950"/>
            <a:ext cx="1716479" cy="908905"/>
          </a:xfrm>
          <a:prstGeom prst="wedgeRectCallout">
            <a:avLst>
              <a:gd name="adj1" fmla="val -72730"/>
              <a:gd name="adj2" fmla="val -1347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РАЗМЕСТИТЬ –СОХРАНИТЬ И ОПУБЛИКОВАТЬ ПРЕДЛОЖЕНИЕ НА САЙТЕ В ОБЩИЙ ДОСТУП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692954" y="5096792"/>
            <a:ext cx="1002323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чко с текстом: прямоугольное 13"/>
          <p:cNvSpPr/>
          <p:nvPr/>
        </p:nvSpPr>
        <p:spPr>
          <a:xfrm>
            <a:off x="9633747" y="2309172"/>
            <a:ext cx="1716479" cy="1053154"/>
          </a:xfrm>
          <a:prstGeom prst="wedgeRectCallout">
            <a:avLst>
              <a:gd name="adj1" fmla="val -83828"/>
              <a:gd name="adj2" fmla="val -1890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ЗАПОЛНИТЬ ПОЛЯ ПРЕДЛОЖЕНИЯ.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ОБЯЗАТЕЛЬНЫЕ К ЗАПОЛНЕНИЮ ПОЛЯ ПОМЕЧЕНЫ *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86200" y="1216813"/>
            <a:ext cx="5143500" cy="3774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8263" y="646304"/>
            <a:ext cx="231823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400" b="1" dirty="0">
                <a:ln/>
                <a:solidFill>
                  <a:srgbClr val="EE833A"/>
                </a:solidFill>
              </a:rPr>
              <a:t>ПРИ НАЖАТИИ КНОПКИ «СОЗДАТЬ ПРЕДЛОЖЕНИЕ» ПРЕДЛАГАЕТСЯ ЗАПОЛНИТЬ НОВУЮ ФОРМУ</a:t>
            </a: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6746899" y="5105217"/>
            <a:ext cx="536331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чко с текстом: прямоугольное 18"/>
          <p:cNvSpPr/>
          <p:nvPr/>
        </p:nvSpPr>
        <p:spPr>
          <a:xfrm>
            <a:off x="9488940" y="5050474"/>
            <a:ext cx="1727138" cy="604125"/>
          </a:xfrm>
          <a:prstGeom prst="wedgeRectCallout">
            <a:avLst>
              <a:gd name="adj1" fmla="val -174617"/>
              <a:gd name="adj2" fmla="val -1197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ОТМЕНИТЬ ПРЕДЛОЖЕНИЕ БЕЗ СОХРАНЕНИЯ</a:t>
            </a:r>
          </a:p>
        </p:txBody>
      </p:sp>
      <p:sp>
        <p:nvSpPr>
          <p:cNvPr id="20" name="Стрелка: штриховая вправо 1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43375" y="1421023"/>
            <a:ext cx="704039" cy="162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01.01.2017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5282" y="1405000"/>
            <a:ext cx="704039" cy="162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31.01.2017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2400" y="1847927"/>
            <a:ext cx="764953" cy="162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полувагоны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4487" y="1840658"/>
            <a:ext cx="764953" cy="162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полувагоны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3827" y="1847927"/>
            <a:ext cx="355824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62400" y="2286018"/>
            <a:ext cx="678391" cy="162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ЕТСНГ 161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9065" y="3052756"/>
            <a:ext cx="1753889" cy="1906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05680" y="2703265"/>
            <a:ext cx="1151652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Целинная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56963" y="2721265"/>
            <a:ext cx="1151652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Свердловская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8437" y="3495683"/>
            <a:ext cx="3320830" cy="107101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62400" y="3514666"/>
            <a:ext cx="155686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Рубли без  НДС за вагон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65539" y="3514666"/>
            <a:ext cx="546765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45000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70128" y="4202961"/>
            <a:ext cx="357790" cy="144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100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36891" y="4206081"/>
            <a:ext cx="242374" cy="144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70548" y="4206028"/>
            <a:ext cx="242374" cy="144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05466" y="4202961"/>
            <a:ext cx="242374" cy="144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12917" y="4616900"/>
            <a:ext cx="375776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Люковые, технически исправные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215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6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8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4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5499" y="181295"/>
            <a:ext cx="32671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ДВУСТОРОННИЕ ТОРГИ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263" y="646304"/>
            <a:ext cx="231823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400" b="1" dirty="0">
                <a:ln/>
                <a:solidFill>
                  <a:srgbClr val="EE833A"/>
                </a:solidFill>
              </a:rPr>
              <a:t>ПРИ НАЖАТИИ КНОПКИ «НАЧАТЬ ТОРГИ» СИСТЕМА АВТОМАТИЧЕСКИ ПЕРЕМЕЩАЕТ В РАЗДЕЛ</a:t>
            </a:r>
          </a:p>
          <a:p>
            <a:r>
              <a:rPr lang="ru-RU" sz="1400" b="1" dirty="0">
                <a:ln/>
                <a:solidFill>
                  <a:srgbClr val="EE833A"/>
                </a:solidFill>
              </a:rPr>
              <a:t>«ДВУСТОРОННИЕ ТОРГИ»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49" y="642960"/>
            <a:ext cx="5784313" cy="56851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2952748" y="2190750"/>
            <a:ext cx="1076327" cy="219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1168671" y="1919227"/>
            <a:ext cx="1470905" cy="543045"/>
          </a:xfrm>
          <a:prstGeom prst="wedgeRectCallout">
            <a:avLst>
              <a:gd name="adj1" fmla="val 68905"/>
              <a:gd name="adj2" fmla="val 1395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ДВУСТОРОННИЕ ТОРГИ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22612" y="2462272"/>
            <a:ext cx="1630488" cy="776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чко с текстом: прямоугольное 10"/>
          <p:cNvSpPr/>
          <p:nvPr/>
        </p:nvSpPr>
        <p:spPr>
          <a:xfrm>
            <a:off x="1168671" y="2615751"/>
            <a:ext cx="1470905" cy="543045"/>
          </a:xfrm>
          <a:prstGeom prst="wedgeRectCallout">
            <a:avLst>
              <a:gd name="adj1" fmla="val 151145"/>
              <a:gd name="adj2" fmla="val -3165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ОТРАЖАЕТСЯ ПОСЛЕДНЯЯ ЦЕНА ПО СДЕЛКЕ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37112" y="2483375"/>
            <a:ext cx="2487738" cy="1964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чко с текстом: прямоугольное 12"/>
          <p:cNvSpPr/>
          <p:nvPr/>
        </p:nvSpPr>
        <p:spPr>
          <a:xfrm>
            <a:off x="9067318" y="2284518"/>
            <a:ext cx="1609860" cy="953982"/>
          </a:xfrm>
          <a:prstGeom prst="wedgeRectCallout">
            <a:avLst>
              <a:gd name="adj1" fmla="val -93546"/>
              <a:gd name="adj2" fmla="val -1246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ДЛЯ НАЧАЛА ТОРГОВ МОЖНО ОТКОРРЕКТИРОВАТЬ ПОЛЯ В КАРТОЧКЕ ПРЕДЛОЖЕНИЯ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13086" y="862913"/>
            <a:ext cx="4535613" cy="1327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чко с текстом: прямоугольное 14"/>
          <p:cNvSpPr/>
          <p:nvPr/>
        </p:nvSpPr>
        <p:spPr>
          <a:xfrm>
            <a:off x="9067318" y="867172"/>
            <a:ext cx="1609860" cy="953982"/>
          </a:xfrm>
          <a:prstGeom prst="wedgeRectCallout">
            <a:avLst>
              <a:gd name="adj1" fmla="val -75086"/>
              <a:gd name="adj2" fmla="val -207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ОТОБРАЖАЮТСЯ ДАННЫЕ ИЗ ЗАЯВКИ ГРУЗОВЛАДЕЛЬЦА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70800" y="2770400"/>
            <a:ext cx="252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dirty="0"/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4612" y="2906635"/>
            <a:ext cx="342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dirty="0"/>
              <a:t>17000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80800" y="3200705"/>
            <a:ext cx="234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" dirty="0"/>
              <a:t>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0800" y="3326447"/>
            <a:ext cx="216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80800" y="3469931"/>
            <a:ext cx="216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0800" y="3599543"/>
            <a:ext cx="216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06000" y="3866243"/>
            <a:ext cx="471000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" dirty="0"/>
              <a:t>Люковые</a:t>
            </a: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972299" y="4137766"/>
            <a:ext cx="842501" cy="219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чко с текстом: прямоугольное 24"/>
          <p:cNvSpPr/>
          <p:nvPr/>
        </p:nvSpPr>
        <p:spPr>
          <a:xfrm>
            <a:off x="4183339" y="3957162"/>
            <a:ext cx="1470905" cy="1087278"/>
          </a:xfrm>
          <a:prstGeom prst="wedgeRectCallout">
            <a:avLst>
              <a:gd name="adj1" fmla="val 137805"/>
              <a:gd name="adj2" fmla="val -1689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СОЗДАЕТСЯ НОВАЯ СДЕЛКА И ОТПРАВЛЯЕТСЯ УВЕДОМЛЕНИЕ ВТОРОЙ СТОРОНЕ ТОРГОВ</a:t>
            </a: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7835612" y="4149025"/>
            <a:ext cx="407927" cy="219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чко с текстом: прямоугольное 26"/>
          <p:cNvSpPr/>
          <p:nvPr/>
        </p:nvSpPr>
        <p:spPr>
          <a:xfrm>
            <a:off x="9050235" y="3873969"/>
            <a:ext cx="1470905" cy="782070"/>
          </a:xfrm>
          <a:prstGeom prst="wedgeRectCallout">
            <a:avLst>
              <a:gd name="adj1" fmla="val -104642"/>
              <a:gd name="adj2" fmla="val -357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ОТМЕНА НЕ СОХРАНЯЕТ НОВУЮ СДЕЛКУ</a:t>
            </a:r>
          </a:p>
        </p:txBody>
      </p:sp>
      <p:sp>
        <p:nvSpPr>
          <p:cNvPr id="28" name="Стрелка: штриховая вправо 27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42535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3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2717" y="804053"/>
            <a:ext cx="5628712" cy="552224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8665" y="830638"/>
            <a:ext cx="368439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1400" b="1" dirty="0">
                <a:ln/>
                <a:solidFill>
                  <a:srgbClr val="EE833A"/>
                </a:solidFill>
              </a:rPr>
              <a:t>ПОСЛЕ ОТПРАВКИ ВАШЕГО ПРЕДЛОЖЕНИЯ В РАЗДЕЛЕ «ДВУСТОРОННИЕ ТОРГИ»</a:t>
            </a:r>
          </a:p>
          <a:p>
            <a:pPr algn="just"/>
            <a:r>
              <a:rPr lang="ru-RU" sz="1400" b="1" dirty="0">
                <a:ln/>
                <a:solidFill>
                  <a:srgbClr val="EE833A"/>
                </a:solidFill>
              </a:rPr>
              <a:t>ОТОБРАЖАЕТСЯ ВАШЕ ПОСЛЕДНЕЕ ПРЕДЛОЖЕНИЕ. ОТСУТСТВИЕ АКТИВНЫХ КНОПОК НА КАРТОЧКЕ В ДЕТАЛЯХ ТОРГОВ ОЗНАЧАЕТ РЕЖИМ ОЖИДАНИЯ ОТВЕТА ОТ  ВТОРОГО УЧАСТНИКА. ОБОИМ УЧАСТНИКАМ НАПРАВЛЯЮТСЯ УВЕДОМЛЕНИЕ О НАЧАЛЕ СДЕЛКИ.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3586" y="94209"/>
            <a:ext cx="62189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ДВУСТОРОННИЕ ТОРГИ – ОЖИДАНИЕ ОТВЕТА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2717" y="1153886"/>
            <a:ext cx="2114797" cy="9579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37514" y="1153886"/>
            <a:ext cx="3513915" cy="2242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штриховая вправо 8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400401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12756</TotalTime>
  <Words>679</Words>
  <Application>Microsoft Office PowerPoint</Application>
  <PresentationFormat>Широкоэкранный</PresentationFormat>
  <Paragraphs>117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a.chistyunina</dc:creator>
  <cp:lastModifiedBy>a.chistyunina</cp:lastModifiedBy>
  <cp:revision>210</cp:revision>
  <dcterms:created xsi:type="dcterms:W3CDTF">2016-12-01T07:12:14Z</dcterms:created>
  <dcterms:modified xsi:type="dcterms:W3CDTF">2017-01-09T12:15:28Z</dcterms:modified>
</cp:coreProperties>
</file>